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1"/>
    <p:sldId id="257" r:id="rId32"/>
    <p:sldId id="258" r:id="rId33"/>
    <p:sldId id="259" r:id="rId34"/>
    <p:sldId id="260" r:id="rId35"/>
    <p:sldId id="261" r:id="rId36"/>
    <p:sldId id="262" r:id="rId37"/>
    <p:sldId id="263" r:id="rId38"/>
    <p:sldId id="264" r:id="rId39"/>
    <p:sldId id="265" r:id="rId40"/>
    <p:sldId id="266" r:id="rId41"/>
    <p:sldId id="267" r:id="rId42"/>
    <p:sldId id="268" r:id="rId43"/>
    <p:sldId id="269" r:id="rId4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redoka One" charset="1" panose="02000000000000000000"/>
      <p:regular r:id="rId10"/>
    </p:embeddedFont>
    <p:embeddedFont>
      <p:font typeface="Source Serif Pro" charset="1" panose="02040603050405020204"/>
      <p:regular r:id="rId11"/>
    </p:embeddedFont>
    <p:embeddedFont>
      <p:font typeface="Source Serif Pro Bold" charset="1" panose="02040803050405020204"/>
      <p:regular r:id="rId12"/>
    </p:embeddedFont>
    <p:embeddedFont>
      <p:font typeface="Assistant Regular" charset="1" panose="00000500000000000000"/>
      <p:regular r:id="rId13"/>
    </p:embeddedFont>
    <p:embeddedFont>
      <p:font typeface="Assistant Regular Bold" charset="1" panose="00000700000000000000"/>
      <p:regular r:id="rId14"/>
    </p:embeddedFont>
    <p:embeddedFont>
      <p:font typeface="Public Sans" charset="1" panose="00000000000000000000"/>
      <p:regular r:id="rId15"/>
    </p:embeddedFont>
    <p:embeddedFont>
      <p:font typeface="Public Sans Bold" charset="1" panose="00000000000000000000"/>
      <p:regular r:id="rId16"/>
    </p:embeddedFont>
    <p:embeddedFont>
      <p:font typeface="Public Sans Italics" charset="1" panose="00000000000000000000"/>
      <p:regular r:id="rId17"/>
    </p:embeddedFont>
    <p:embeddedFont>
      <p:font typeface="Public Sans Bold Italics" charset="1" panose="00000000000000000000"/>
      <p:regular r:id="rId18"/>
    </p:embeddedFont>
    <p:embeddedFont>
      <p:font typeface="Fira Sans Bold" charset="1" panose="020B0803050000020004"/>
      <p:regular r:id="rId19"/>
    </p:embeddedFont>
    <p:embeddedFont>
      <p:font typeface="Fira Sans Bold Bold" charset="1" panose="020B0903050000020004"/>
      <p:regular r:id="rId20"/>
    </p:embeddedFont>
    <p:embeddedFont>
      <p:font typeface="Fira Sans Bold Italics" charset="1" panose="020B0803050000020004"/>
      <p:regular r:id="rId21"/>
    </p:embeddedFont>
    <p:embeddedFont>
      <p:font typeface="Fira Sans Bold Bold Italics" charset="1" panose="020B0903050000020004"/>
      <p:regular r:id="rId22"/>
    </p:embeddedFont>
    <p:embeddedFont>
      <p:font typeface="Fira Sans Light" charset="1" panose="020B0403050000020004"/>
      <p:regular r:id="rId23"/>
    </p:embeddedFont>
    <p:embeddedFont>
      <p:font typeface="Fira Sans Light Bold" charset="1" panose="020B0503050000020004"/>
      <p:regular r:id="rId24"/>
    </p:embeddedFont>
    <p:embeddedFont>
      <p:font typeface="Fira Sans Light Italics" charset="1" panose="020B0403050000020004"/>
      <p:regular r:id="rId25"/>
    </p:embeddedFont>
    <p:embeddedFont>
      <p:font typeface="Fira Sans Light Bold Italics" charset="1" panose="020B0503050000020004"/>
      <p:regular r:id="rId26"/>
    </p:embeddedFont>
    <p:embeddedFont>
      <p:font typeface="Fira Sans Medium" charset="1" panose="020B0603050000020004"/>
      <p:regular r:id="rId27"/>
    </p:embeddedFont>
    <p:embeddedFont>
      <p:font typeface="Fira Sans Medium Bold" charset="1" panose="020B0603050000020004"/>
      <p:regular r:id="rId28"/>
    </p:embeddedFont>
    <p:embeddedFont>
      <p:font typeface="Fira Sans Medium Italics" charset="1" panose="020B0603050000020004"/>
      <p:regular r:id="rId29"/>
    </p:embeddedFont>
    <p:embeddedFont>
      <p:font typeface="Fira Sans Medium Bold Italics" charset="1" panose="020B0703050000020004"/>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slides/slide1.xml" Type="http://schemas.openxmlformats.org/officeDocument/2006/relationships/slide"/><Relationship Id="rId32" Target="slides/slide2.xml" Type="http://schemas.openxmlformats.org/officeDocument/2006/relationships/slide"/><Relationship Id="rId33" Target="slides/slide3.xml" Type="http://schemas.openxmlformats.org/officeDocument/2006/relationships/slide"/><Relationship Id="rId34" Target="slides/slide4.xml" Type="http://schemas.openxmlformats.org/officeDocument/2006/relationships/slide"/><Relationship Id="rId35" Target="slides/slide5.xml" Type="http://schemas.openxmlformats.org/officeDocument/2006/relationships/slide"/><Relationship Id="rId36" Target="slides/slide6.xml" Type="http://schemas.openxmlformats.org/officeDocument/2006/relationships/slide"/><Relationship Id="rId37" Target="slides/slide7.xml" Type="http://schemas.openxmlformats.org/officeDocument/2006/relationships/slide"/><Relationship Id="rId38" Target="slides/slide8.xml" Type="http://schemas.openxmlformats.org/officeDocument/2006/relationships/slide"/><Relationship Id="rId39" Target="slides/slide9.xml" Type="http://schemas.openxmlformats.org/officeDocument/2006/relationships/slide"/><Relationship Id="rId4" Target="theme/theme1.xml" Type="http://schemas.openxmlformats.org/officeDocument/2006/relationships/theme"/><Relationship Id="rId40" Target="slides/slide10.xml" Type="http://schemas.openxmlformats.org/officeDocument/2006/relationships/slide"/><Relationship Id="rId41" Target="slides/slide11.xml" Type="http://schemas.openxmlformats.org/officeDocument/2006/relationships/slide"/><Relationship Id="rId42" Target="slides/slide12.xml" Type="http://schemas.openxmlformats.org/officeDocument/2006/relationships/slide"/><Relationship Id="rId43" Target="slides/slide13.xml" Type="http://schemas.openxmlformats.org/officeDocument/2006/relationships/slide"/><Relationship Id="rId44" Target="slides/slide1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7.png" Type="http://schemas.openxmlformats.org/officeDocument/2006/relationships/image"/><Relationship Id="rId11" Target="../media/image28.png" Type="http://schemas.openxmlformats.org/officeDocument/2006/relationships/image"/><Relationship Id="rId12" Target="../media/image29.png" Type="http://schemas.openxmlformats.org/officeDocument/2006/relationships/image"/><Relationship Id="rId13" Target="../media/image30.png" Type="http://schemas.openxmlformats.org/officeDocument/2006/relationships/image"/><Relationship Id="rId2" Target="../media/image19.png" Type="http://schemas.openxmlformats.org/officeDocument/2006/relationships/image"/><Relationship Id="rId3" Target="../media/image20.svg" Type="http://schemas.openxmlformats.org/officeDocument/2006/relationships/image"/><Relationship Id="rId4" Target="../media/image21.png" Type="http://schemas.openxmlformats.org/officeDocument/2006/relationships/image"/><Relationship Id="rId5" Target="../media/image22.svg" Type="http://schemas.openxmlformats.org/officeDocument/2006/relationships/image"/><Relationship Id="rId6" Target="../media/image23.png" Type="http://schemas.openxmlformats.org/officeDocument/2006/relationships/image"/><Relationship Id="rId7" Target="../media/image24.svg" Type="http://schemas.openxmlformats.org/officeDocument/2006/relationships/image"/><Relationship Id="rId8" Target="../media/image25.png" Type="http://schemas.openxmlformats.org/officeDocument/2006/relationships/image"/><Relationship Id="rId9" Target="../media/image2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 Id="rId3" Target="../media/image32.svg" Type="http://schemas.openxmlformats.org/officeDocument/2006/relationships/image"/><Relationship Id="rId4" Target="../media/image33.png" Type="http://schemas.openxmlformats.org/officeDocument/2006/relationships/image"/><Relationship Id="rId5" Target="../media/image34.svg" Type="http://schemas.openxmlformats.org/officeDocument/2006/relationships/image"/><Relationship Id="rId6" Target="../media/image35.png" Type="http://schemas.openxmlformats.org/officeDocument/2006/relationships/image"/><Relationship Id="rId7" Target="../media/image3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 Id="rId5" Target="../media/image3.png" Type="http://schemas.openxmlformats.org/officeDocument/2006/relationships/image"/><Relationship Id="rId6"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506841" y="-144637"/>
            <a:ext cx="10786223" cy="10576274"/>
            <a:chOff x="0" y="0"/>
            <a:chExt cx="14381630" cy="14101698"/>
          </a:xfrm>
        </p:grpSpPr>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false" flipV="false" rot="0">
              <a:off x="0" y="7042815"/>
              <a:ext cx="12363028" cy="7058883"/>
            </a:xfrm>
            <a:prstGeom prst="rect">
              <a:avLst/>
            </a:prstGeom>
          </p:spPr>
        </p:pic>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false" flipV="false" rot="0">
              <a:off x="2018602" y="0"/>
              <a:ext cx="12363028" cy="7058883"/>
            </a:xfrm>
            <a:prstGeom prst="rect">
              <a:avLst/>
            </a:prstGeom>
          </p:spPr>
        </p:pic>
      </p:grpSp>
      <p:sp>
        <p:nvSpPr>
          <p:cNvPr name="AutoShape 5" id="5"/>
          <p:cNvSpPr/>
          <p:nvPr/>
        </p:nvSpPr>
        <p:spPr>
          <a:xfrm rot="-10800000">
            <a:off x="1028700" y="5284343"/>
            <a:ext cx="10211441" cy="0"/>
          </a:xfrm>
          <a:prstGeom prst="line">
            <a:avLst/>
          </a:prstGeom>
          <a:ln cap="rnd" w="28575">
            <a:solidFill>
              <a:srgbClr val="86C7ED"/>
            </a:solidFill>
            <a:prstDash val="solid"/>
            <a:headEnd type="none" len="sm" w="sm"/>
            <a:tailEnd type="none" len="sm" w="sm"/>
          </a:ln>
        </p:spPr>
      </p:sp>
      <p:grpSp>
        <p:nvGrpSpPr>
          <p:cNvPr name="Group 6" id="6"/>
          <p:cNvGrpSpPr/>
          <p:nvPr/>
        </p:nvGrpSpPr>
        <p:grpSpPr>
          <a:xfrm rot="0">
            <a:off x="-9401127" y="8681862"/>
            <a:ext cx="15741700" cy="3210276"/>
            <a:chOff x="0" y="0"/>
            <a:chExt cx="26342280" cy="5372100"/>
          </a:xfrm>
        </p:grpSpPr>
        <p:sp>
          <p:nvSpPr>
            <p:cNvPr name="Freeform 7" id="7"/>
            <p:cNvSpPr/>
            <p:nvPr/>
          </p:nvSpPr>
          <p:spPr>
            <a:xfrm>
              <a:off x="0" y="0"/>
              <a:ext cx="26342280" cy="5372100"/>
            </a:xfrm>
            <a:custGeom>
              <a:avLst/>
              <a:gdLst/>
              <a:ahLst/>
              <a:cxnLst/>
              <a:rect r="r" b="b" t="t" l="l"/>
              <a:pathLst>
                <a:path h="5372100" w="26342280">
                  <a:moveTo>
                    <a:pt x="24791611" y="0"/>
                  </a:moveTo>
                  <a:lnTo>
                    <a:pt x="1550670" y="0"/>
                  </a:lnTo>
                  <a:lnTo>
                    <a:pt x="0" y="2686050"/>
                  </a:lnTo>
                  <a:lnTo>
                    <a:pt x="1550670" y="5372100"/>
                  </a:lnTo>
                  <a:lnTo>
                    <a:pt x="24791611" y="5372100"/>
                  </a:lnTo>
                  <a:lnTo>
                    <a:pt x="26342280" y="2686050"/>
                  </a:lnTo>
                  <a:lnTo>
                    <a:pt x="24791611" y="0"/>
                  </a:lnTo>
                  <a:close/>
                </a:path>
              </a:pathLst>
            </a:custGeom>
            <a:solidFill>
              <a:srgbClr val="A066CB"/>
            </a:solidFill>
          </p:spPr>
        </p:sp>
      </p:grpSp>
      <p:pic>
        <p:nvPicPr>
          <p:cNvPr name="Picture 8" id="8"/>
          <p:cNvPicPr>
            <a:picLocks noChangeAspect="true"/>
          </p:cNvPicPr>
          <p:nvPr/>
        </p:nvPicPr>
        <p:blipFill>
          <a:blip r:embed="rId4"/>
          <a:srcRect l="0" t="0" r="0" b="0"/>
          <a:stretch>
            <a:fillRect/>
          </a:stretch>
        </p:blipFill>
        <p:spPr>
          <a:xfrm flipH="false" flipV="false" rot="0">
            <a:off x="7594829" y="5601144"/>
            <a:ext cx="3098342" cy="2740841"/>
          </a:xfrm>
          <a:prstGeom prst="rect">
            <a:avLst/>
          </a:prstGeom>
        </p:spPr>
      </p:pic>
      <p:sp>
        <p:nvSpPr>
          <p:cNvPr name="TextBox 9" id="9"/>
          <p:cNvSpPr txBox="true"/>
          <p:nvPr/>
        </p:nvSpPr>
        <p:spPr>
          <a:xfrm rot="0">
            <a:off x="1028700" y="9016498"/>
            <a:ext cx="3525310" cy="794177"/>
          </a:xfrm>
          <a:prstGeom prst="rect">
            <a:avLst/>
          </a:prstGeom>
        </p:spPr>
        <p:txBody>
          <a:bodyPr anchor="t" rtlCol="false" tIns="0" lIns="0" bIns="0" rIns="0">
            <a:spAutoFit/>
          </a:bodyPr>
          <a:lstStyle/>
          <a:p>
            <a:pPr>
              <a:lnSpc>
                <a:spcPts val="6437"/>
              </a:lnSpc>
              <a:spcBef>
                <a:spcPct val="0"/>
              </a:spcBef>
            </a:pPr>
            <a:r>
              <a:rPr lang="en-US" sz="4598">
                <a:solidFill>
                  <a:srgbClr val="FFFFFF"/>
                </a:solidFill>
                <a:latin typeface="Fira Sans Bold Bold"/>
              </a:rPr>
              <a:t>LordGeeks</a:t>
            </a:r>
          </a:p>
        </p:txBody>
      </p:sp>
      <p:sp>
        <p:nvSpPr>
          <p:cNvPr name="TextBox 10" id="10"/>
          <p:cNvSpPr txBox="true"/>
          <p:nvPr/>
        </p:nvSpPr>
        <p:spPr>
          <a:xfrm rot="0">
            <a:off x="240960" y="2151527"/>
            <a:ext cx="13382682" cy="1695628"/>
          </a:xfrm>
          <a:prstGeom prst="rect">
            <a:avLst/>
          </a:prstGeom>
        </p:spPr>
        <p:txBody>
          <a:bodyPr anchor="t" rtlCol="false" tIns="0" lIns="0" bIns="0" rIns="0">
            <a:spAutoFit/>
          </a:bodyPr>
          <a:lstStyle/>
          <a:p>
            <a:pPr>
              <a:lnSpc>
                <a:spcPts val="13351"/>
              </a:lnSpc>
            </a:pPr>
            <a:r>
              <a:rPr lang="en-US" sz="11126" spc="333">
                <a:solidFill>
                  <a:srgbClr val="1836B2"/>
                </a:solidFill>
                <a:latin typeface="Fira Sans Bold Bold"/>
              </a:rPr>
              <a:t> HEALTH-A-PLENTY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A066CB"/>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4858654" y="-680491"/>
            <a:ext cx="11774707" cy="10196366"/>
            <a:chOff x="0" y="0"/>
            <a:chExt cx="4282440" cy="3708400"/>
          </a:xfrm>
        </p:grpSpPr>
        <p:sp>
          <p:nvSpPr>
            <p:cNvPr name="Freeform 3" id="3"/>
            <p:cNvSpPr/>
            <p:nvPr/>
          </p:nvSpPr>
          <p:spPr>
            <a:xfrm>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0" r="-37778" t="-6202" b="0"/>
              </a:stretch>
            </a:blipFill>
          </p:spPr>
        </p:sp>
      </p:grpSp>
      <p:grpSp>
        <p:nvGrpSpPr>
          <p:cNvPr name="Group 4" id="4"/>
          <p:cNvGrpSpPr/>
          <p:nvPr/>
        </p:nvGrpSpPr>
        <p:grpSpPr>
          <a:xfrm rot="0">
            <a:off x="3524297" y="9515874"/>
            <a:ext cx="15252699" cy="1542251"/>
            <a:chOff x="0" y="0"/>
            <a:chExt cx="53129492" cy="5372100"/>
          </a:xfrm>
        </p:grpSpPr>
        <p:sp>
          <p:nvSpPr>
            <p:cNvPr name="Freeform 5" id="5"/>
            <p:cNvSpPr/>
            <p:nvPr/>
          </p:nvSpPr>
          <p:spPr>
            <a:xfrm>
              <a:off x="0" y="0"/>
              <a:ext cx="53129495" cy="5372100"/>
            </a:xfrm>
            <a:custGeom>
              <a:avLst/>
              <a:gdLst/>
              <a:ahLst/>
              <a:cxnLst/>
              <a:rect r="r" b="b" t="t" l="l"/>
              <a:pathLst>
                <a:path h="5372100" w="53129495">
                  <a:moveTo>
                    <a:pt x="51578821" y="0"/>
                  </a:moveTo>
                  <a:lnTo>
                    <a:pt x="1550670" y="0"/>
                  </a:lnTo>
                  <a:lnTo>
                    <a:pt x="0" y="2686050"/>
                  </a:lnTo>
                  <a:lnTo>
                    <a:pt x="1550670" y="5372100"/>
                  </a:lnTo>
                  <a:lnTo>
                    <a:pt x="51578824" y="5372100"/>
                  </a:lnTo>
                  <a:lnTo>
                    <a:pt x="53129495" y="2686050"/>
                  </a:lnTo>
                  <a:lnTo>
                    <a:pt x="51578821" y="0"/>
                  </a:lnTo>
                  <a:close/>
                </a:path>
              </a:pathLst>
            </a:custGeom>
            <a:solidFill>
              <a:srgbClr val="FFFFFF"/>
            </a:solidFill>
          </p:spPr>
        </p:sp>
      </p:grpSp>
      <p:pic>
        <p:nvPicPr>
          <p:cNvPr name="Picture 6" id="6"/>
          <p:cNvPicPr>
            <a:picLocks noChangeAspect="true"/>
          </p:cNvPicPr>
          <p:nvPr/>
        </p:nvPicPr>
        <p:blipFill>
          <a:blip r:embed="rId3"/>
          <a:srcRect l="0" t="0" r="0" b="0"/>
          <a:stretch>
            <a:fillRect/>
          </a:stretch>
        </p:blipFill>
        <p:spPr>
          <a:xfrm flipH="false" flipV="false" rot="0">
            <a:off x="16160800" y="369678"/>
            <a:ext cx="1489962" cy="1318043"/>
          </a:xfrm>
          <a:prstGeom prst="rect">
            <a:avLst/>
          </a:prstGeom>
        </p:spPr>
      </p:pic>
      <p:sp>
        <p:nvSpPr>
          <p:cNvPr name="TextBox 7" id="7"/>
          <p:cNvSpPr txBox="true"/>
          <p:nvPr/>
        </p:nvSpPr>
        <p:spPr>
          <a:xfrm rot="0">
            <a:off x="8303806" y="3350276"/>
            <a:ext cx="7218583" cy="2820670"/>
          </a:xfrm>
          <a:prstGeom prst="rect">
            <a:avLst/>
          </a:prstGeom>
        </p:spPr>
        <p:txBody>
          <a:bodyPr anchor="t" rtlCol="false" tIns="0" lIns="0" bIns="0" rIns="0">
            <a:spAutoFit/>
          </a:bodyPr>
          <a:lstStyle/>
          <a:p>
            <a:pPr>
              <a:lnSpc>
                <a:spcPts val="10999"/>
              </a:lnSpc>
            </a:pPr>
            <a:r>
              <a:rPr lang="en-US" sz="9999">
                <a:solidFill>
                  <a:srgbClr val="FFFFFF"/>
                </a:solidFill>
                <a:latin typeface="Fira Sans Medium Bold"/>
              </a:rPr>
              <a:t>Business   Model</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a:off x="0" y="0"/>
            <a:ext cx="18288000" cy="10287000"/>
          </a:xfrm>
          <a:prstGeom prst="rect">
            <a:avLst/>
          </a:prstGeom>
        </p:spPr>
      </p:pic>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a:off x="0" y="0"/>
            <a:ext cx="18288000" cy="10287000"/>
          </a:xfrm>
          <a:prstGeom prst="rect">
            <a:avLst/>
          </a:prstGeom>
        </p:spPr>
      </p:pic>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4B6FED"/>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982529" y="4233315"/>
            <a:ext cx="1820369" cy="1820369"/>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3609734" y="6369392"/>
            <a:ext cx="1825475" cy="2057400"/>
          </a:xfrm>
          <a:prstGeom prst="rect">
            <a:avLst/>
          </a:prstGeom>
        </p:spPr>
      </p:pic>
      <p:pic>
        <p:nvPicPr>
          <p:cNvPr name="Picture 4" id="4"/>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1281682" y="4134906"/>
            <a:ext cx="1448708" cy="2017188"/>
          </a:xfrm>
          <a:prstGeom prst="rect">
            <a:avLst/>
          </a:prstGeom>
        </p:spPr>
      </p:pic>
      <p:pic>
        <p:nvPicPr>
          <p:cNvPr name="Picture 5" id="5"/>
          <p:cNvPicPr>
            <a:picLocks noChangeAspect="true"/>
          </p:cNvPicPr>
          <p:nvPr/>
        </p:nvPicPr>
        <p:blipFill>
          <a:blip r:embed="rId8"/>
          <a:srcRect l="2442" t="0" r="0" b="0"/>
          <a:stretch>
            <a:fillRect/>
          </a:stretch>
        </p:blipFill>
        <p:spPr>
          <a:xfrm flipH="false" flipV="false" rot="0">
            <a:off x="13411588" y="2190750"/>
            <a:ext cx="2023621" cy="1725207"/>
          </a:xfrm>
          <a:prstGeom prst="rect">
            <a:avLst/>
          </a:prstGeom>
        </p:spPr>
      </p:pic>
      <p:pic>
        <p:nvPicPr>
          <p:cNvPr name="Picture 6" id="6"/>
          <p:cNvPicPr>
            <a:picLocks noChangeAspect="true"/>
          </p:cNvPicPr>
          <p:nvPr/>
        </p:nvPicPr>
        <p:blipFill>
          <a:blip r:embed="rId9"/>
          <a:srcRect l="0" t="0" r="0" b="0"/>
          <a:stretch>
            <a:fillRect/>
          </a:stretch>
        </p:blipFill>
        <p:spPr>
          <a:xfrm flipH="false" flipV="false" rot="0">
            <a:off x="11648820" y="270127"/>
            <a:ext cx="5549156" cy="1035391"/>
          </a:xfrm>
          <a:prstGeom prst="rect">
            <a:avLst/>
          </a:prstGeom>
        </p:spPr>
      </p:pic>
      <p:pic>
        <p:nvPicPr>
          <p:cNvPr name="Picture 7" id="7"/>
          <p:cNvPicPr>
            <a:picLocks noChangeAspect="true"/>
          </p:cNvPicPr>
          <p:nvPr/>
        </p:nvPicPr>
        <p:blipFill>
          <a:blip r:embed="rId10"/>
          <a:srcRect l="0" t="0" r="0" b="0"/>
          <a:stretch>
            <a:fillRect/>
          </a:stretch>
        </p:blipFill>
        <p:spPr>
          <a:xfrm flipH="false" flipV="false" rot="0">
            <a:off x="11084908" y="7770884"/>
            <a:ext cx="1842255" cy="2266873"/>
          </a:xfrm>
          <a:prstGeom prst="rect">
            <a:avLst/>
          </a:prstGeom>
        </p:spPr>
      </p:pic>
      <p:pic>
        <p:nvPicPr>
          <p:cNvPr name="Picture 8" id="8"/>
          <p:cNvPicPr>
            <a:picLocks noChangeAspect="true"/>
          </p:cNvPicPr>
          <p:nvPr/>
        </p:nvPicPr>
        <p:blipFill>
          <a:blip r:embed="rId11"/>
          <a:srcRect l="0" t="0" r="0" b="0"/>
          <a:stretch>
            <a:fillRect/>
          </a:stretch>
        </p:blipFill>
        <p:spPr>
          <a:xfrm flipH="false" flipV="false" rot="0">
            <a:off x="10830559" y="1784372"/>
            <a:ext cx="1636523" cy="1636523"/>
          </a:xfrm>
          <a:prstGeom prst="rect">
            <a:avLst/>
          </a:prstGeom>
        </p:spPr>
      </p:pic>
      <p:pic>
        <p:nvPicPr>
          <p:cNvPr name="Picture 9" id="9"/>
          <p:cNvPicPr>
            <a:picLocks noChangeAspect="true"/>
          </p:cNvPicPr>
          <p:nvPr/>
        </p:nvPicPr>
        <p:blipFill>
          <a:blip r:embed="rId12"/>
          <a:srcRect l="0" t="0" r="66841" b="0"/>
          <a:stretch>
            <a:fillRect/>
          </a:stretch>
        </p:blipFill>
        <p:spPr>
          <a:xfrm flipH="false" flipV="false" rot="0">
            <a:off x="15982529" y="1784372"/>
            <a:ext cx="1984485" cy="1773555"/>
          </a:xfrm>
          <a:prstGeom prst="rect">
            <a:avLst/>
          </a:prstGeom>
        </p:spPr>
      </p:pic>
      <p:pic>
        <p:nvPicPr>
          <p:cNvPr name="Picture 10" id="10"/>
          <p:cNvPicPr>
            <a:picLocks noChangeAspect="true"/>
          </p:cNvPicPr>
          <p:nvPr/>
        </p:nvPicPr>
        <p:blipFill>
          <a:blip r:embed="rId13"/>
          <a:srcRect l="0" t="0" r="0" b="0"/>
          <a:stretch>
            <a:fillRect/>
          </a:stretch>
        </p:blipFill>
        <p:spPr>
          <a:xfrm flipH="false" flipV="false" rot="0">
            <a:off x="16226864" y="7770884"/>
            <a:ext cx="1740149" cy="2230961"/>
          </a:xfrm>
          <a:prstGeom prst="rect">
            <a:avLst/>
          </a:prstGeom>
        </p:spPr>
      </p:pic>
      <p:sp>
        <p:nvSpPr>
          <p:cNvPr name="TextBox 11" id="11"/>
          <p:cNvSpPr txBox="true"/>
          <p:nvPr/>
        </p:nvSpPr>
        <p:spPr>
          <a:xfrm rot="0">
            <a:off x="1028700" y="1047750"/>
            <a:ext cx="6929887" cy="1143000"/>
          </a:xfrm>
          <a:prstGeom prst="rect">
            <a:avLst/>
          </a:prstGeom>
        </p:spPr>
        <p:txBody>
          <a:bodyPr anchor="t" rtlCol="false" tIns="0" lIns="0" bIns="0" rIns="0">
            <a:spAutoFit/>
          </a:bodyPr>
          <a:lstStyle/>
          <a:p>
            <a:pPr>
              <a:lnSpc>
                <a:spcPts val="9000"/>
              </a:lnSpc>
            </a:pPr>
            <a:r>
              <a:rPr lang="en-US" sz="7500">
                <a:solidFill>
                  <a:srgbClr val="FFFFFF"/>
                </a:solidFill>
                <a:latin typeface="Source Serif Pro Bold"/>
              </a:rPr>
              <a:t>Tech Stack:</a:t>
            </a:r>
          </a:p>
        </p:txBody>
      </p:sp>
      <p:sp>
        <p:nvSpPr>
          <p:cNvPr name="TextBox 12" id="12"/>
          <p:cNvSpPr txBox="true"/>
          <p:nvPr/>
        </p:nvSpPr>
        <p:spPr>
          <a:xfrm rot="0">
            <a:off x="764505" y="1736747"/>
            <a:ext cx="7736599" cy="6944793"/>
          </a:xfrm>
          <a:prstGeom prst="rect">
            <a:avLst/>
          </a:prstGeom>
        </p:spPr>
        <p:txBody>
          <a:bodyPr anchor="t" rtlCol="false" tIns="0" lIns="0" bIns="0" rIns="0">
            <a:spAutoFit/>
          </a:bodyPr>
          <a:lstStyle/>
          <a:p>
            <a:pPr algn="ctr">
              <a:lnSpc>
                <a:spcPts val="6154"/>
              </a:lnSpc>
            </a:pPr>
          </a:p>
          <a:p>
            <a:pPr algn="ctr" marL="1022121" indent="-511061" lvl="1">
              <a:lnSpc>
                <a:spcPts val="6154"/>
              </a:lnSpc>
              <a:buFont typeface="Arial"/>
              <a:buChar char="•"/>
            </a:pPr>
            <a:r>
              <a:rPr lang="en-US" sz="4734">
                <a:solidFill>
                  <a:srgbClr val="FFFFFF"/>
                </a:solidFill>
                <a:latin typeface="Assistant Regular"/>
              </a:rPr>
              <a:t>Node JS</a:t>
            </a:r>
          </a:p>
          <a:p>
            <a:pPr algn="ctr" marL="1022121" indent="-511061" lvl="1">
              <a:lnSpc>
                <a:spcPts val="6154"/>
              </a:lnSpc>
              <a:buFont typeface="Arial"/>
              <a:buChar char="•"/>
            </a:pPr>
            <a:r>
              <a:rPr lang="en-US" sz="4734">
                <a:solidFill>
                  <a:srgbClr val="FFFFFF"/>
                </a:solidFill>
                <a:latin typeface="Assistant Regular"/>
              </a:rPr>
              <a:t>Jquery</a:t>
            </a:r>
          </a:p>
          <a:p>
            <a:pPr algn="ctr" marL="1022121" indent="-511061" lvl="1">
              <a:lnSpc>
                <a:spcPts val="6154"/>
              </a:lnSpc>
              <a:buFont typeface="Arial"/>
              <a:buChar char="•"/>
            </a:pPr>
            <a:r>
              <a:rPr lang="en-US" sz="4734">
                <a:solidFill>
                  <a:srgbClr val="FFFFFF"/>
                </a:solidFill>
                <a:latin typeface="Assistant Regular"/>
              </a:rPr>
              <a:t>BootStrap</a:t>
            </a:r>
          </a:p>
          <a:p>
            <a:pPr algn="ctr" marL="1022121" indent="-511061" lvl="1">
              <a:lnSpc>
                <a:spcPts val="6154"/>
              </a:lnSpc>
              <a:buFont typeface="Arial"/>
              <a:buChar char="•"/>
            </a:pPr>
            <a:r>
              <a:rPr lang="en-US" sz="4734">
                <a:solidFill>
                  <a:srgbClr val="FFFFFF"/>
                </a:solidFill>
                <a:latin typeface="Assistant Regular"/>
              </a:rPr>
              <a:t>Firebase Authentication</a:t>
            </a:r>
          </a:p>
          <a:p>
            <a:pPr algn="ctr" marL="1022121" indent="-511061" lvl="1">
              <a:lnSpc>
                <a:spcPts val="6154"/>
              </a:lnSpc>
              <a:buFont typeface="Arial"/>
              <a:buChar char="•"/>
            </a:pPr>
            <a:r>
              <a:rPr lang="en-US" sz="4734">
                <a:solidFill>
                  <a:srgbClr val="FFFFFF"/>
                </a:solidFill>
                <a:latin typeface="Assistant Regular"/>
              </a:rPr>
              <a:t>Firebase Database</a:t>
            </a:r>
          </a:p>
          <a:p>
            <a:pPr algn="ctr" marL="1022121" indent="-511061" lvl="1">
              <a:lnSpc>
                <a:spcPts val="6154"/>
              </a:lnSpc>
              <a:buFont typeface="Arial"/>
              <a:buChar char="•"/>
            </a:pPr>
            <a:r>
              <a:rPr lang="en-US" sz="4734">
                <a:solidFill>
                  <a:srgbClr val="FFFFFF"/>
                </a:solidFill>
                <a:latin typeface="Assistant Regular"/>
              </a:rPr>
              <a:t>WebRTC</a:t>
            </a:r>
          </a:p>
          <a:p>
            <a:pPr algn="ctr" marL="1022121" indent="-511061" lvl="1">
              <a:lnSpc>
                <a:spcPts val="6154"/>
              </a:lnSpc>
              <a:buFont typeface="Arial"/>
              <a:buChar char="•"/>
            </a:pPr>
            <a:r>
              <a:rPr lang="en-US" sz="4734">
                <a:solidFill>
                  <a:srgbClr val="FFFFFF"/>
                </a:solidFill>
                <a:latin typeface="Assistant Regular"/>
              </a:rPr>
              <a:t>Python, Flask</a:t>
            </a:r>
          </a:p>
          <a:p>
            <a:pPr algn="ctr" marL="1022121" indent="-511060" lvl="1">
              <a:lnSpc>
                <a:spcPts val="6154"/>
              </a:lnSpc>
              <a:buFont typeface="Arial"/>
              <a:buChar char="•"/>
            </a:pPr>
            <a:r>
              <a:rPr lang="en-US" sz="4734">
                <a:solidFill>
                  <a:srgbClr val="FFFFFF"/>
                </a:solidFill>
                <a:latin typeface="Assistant Regular"/>
              </a:rPr>
              <a:t>Tensorflow, OpenCV</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4B6FED"/>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712171">
            <a:off x="14695217" y="3997415"/>
            <a:ext cx="4509926" cy="5146181"/>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974588">
            <a:off x="-863654" y="-1352982"/>
            <a:ext cx="3784709" cy="4763363"/>
          </a:xfrm>
          <a:prstGeom prst="rect">
            <a:avLst/>
          </a:prstGeom>
        </p:spPr>
      </p:pic>
      <p:pic>
        <p:nvPicPr>
          <p:cNvPr name="Picture 4" id="4"/>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962221">
            <a:off x="1405358" y="7468062"/>
            <a:ext cx="4092860" cy="4168653"/>
          </a:xfrm>
          <a:prstGeom prst="rect">
            <a:avLst/>
          </a:prstGeom>
        </p:spPr>
      </p:pic>
      <p:grpSp>
        <p:nvGrpSpPr>
          <p:cNvPr name="Group 5" id="5"/>
          <p:cNvGrpSpPr/>
          <p:nvPr/>
        </p:nvGrpSpPr>
        <p:grpSpPr>
          <a:xfrm rot="0">
            <a:off x="2560131" y="3056223"/>
            <a:ext cx="13167738" cy="4174554"/>
            <a:chOff x="0" y="0"/>
            <a:chExt cx="17556984" cy="5566073"/>
          </a:xfrm>
        </p:grpSpPr>
        <p:sp>
          <p:nvSpPr>
            <p:cNvPr name="TextBox 6" id="6"/>
            <p:cNvSpPr txBox="true"/>
            <p:nvPr/>
          </p:nvSpPr>
          <p:spPr>
            <a:xfrm rot="0">
              <a:off x="0" y="1412379"/>
              <a:ext cx="17556984" cy="2425943"/>
            </a:xfrm>
            <a:prstGeom prst="rect">
              <a:avLst/>
            </a:prstGeom>
          </p:spPr>
          <p:txBody>
            <a:bodyPr anchor="t" rtlCol="false" tIns="0" lIns="0" bIns="0" rIns="0">
              <a:spAutoFit/>
            </a:bodyPr>
            <a:lstStyle/>
            <a:p>
              <a:pPr algn="ctr">
                <a:lnSpc>
                  <a:spcPts val="13816"/>
                </a:lnSpc>
              </a:pPr>
              <a:r>
                <a:rPr lang="en-US" sz="12560">
                  <a:solidFill>
                    <a:srgbClr val="F8F8F8"/>
                  </a:solidFill>
                  <a:latin typeface="Fredoka One"/>
                </a:rPr>
                <a:t>THANK </a:t>
              </a:r>
              <a:r>
                <a:rPr lang="en-US" sz="12560">
                  <a:solidFill>
                    <a:srgbClr val="F8F8F8"/>
                  </a:solidFill>
                  <a:latin typeface="Fredoka One"/>
                </a:rPr>
                <a:t>YOU</a:t>
              </a:r>
            </a:p>
          </p:txBody>
        </p:sp>
        <p:sp>
          <p:nvSpPr>
            <p:cNvPr name="TextBox 7" id="7"/>
            <p:cNvSpPr txBox="true"/>
            <p:nvPr/>
          </p:nvSpPr>
          <p:spPr>
            <a:xfrm rot="0">
              <a:off x="1869535" y="4631988"/>
              <a:ext cx="13817914" cy="934085"/>
            </a:xfrm>
            <a:prstGeom prst="rect">
              <a:avLst/>
            </a:prstGeom>
          </p:spPr>
          <p:txBody>
            <a:bodyPr anchor="t" rtlCol="false" tIns="0" lIns="0" bIns="0" rIns="0">
              <a:spAutoFit/>
            </a:bodyPr>
            <a:lstStyle/>
            <a:p>
              <a:pPr algn="ctr">
                <a:lnSpc>
                  <a:spcPts val="5880"/>
                </a:lnSpc>
              </a:pPr>
            </a:p>
          </p:txBody>
        </p:sp>
        <p:sp>
          <p:nvSpPr>
            <p:cNvPr name="TextBox 8" id="8"/>
            <p:cNvSpPr txBox="true"/>
            <p:nvPr/>
          </p:nvSpPr>
          <p:spPr>
            <a:xfrm rot="0">
              <a:off x="573433" y="-76200"/>
              <a:ext cx="16410119" cy="685800"/>
            </a:xfrm>
            <a:prstGeom prst="rect">
              <a:avLst/>
            </a:prstGeom>
          </p:spPr>
          <p:txBody>
            <a:bodyPr anchor="t" rtlCol="false" tIns="0" lIns="0" bIns="0" rIns="0">
              <a:spAutoFit/>
            </a:bodyPr>
            <a:lstStyle/>
            <a:p>
              <a:pPr algn="ctr">
                <a:lnSpc>
                  <a:spcPts val="4200"/>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6182350" y="216398"/>
            <a:ext cx="1836510" cy="1624605"/>
          </a:xfrm>
          <a:prstGeom prst="rect">
            <a:avLst/>
          </a:prstGeom>
        </p:spPr>
      </p:pic>
      <p:grpSp>
        <p:nvGrpSpPr>
          <p:cNvPr name="Group 3" id="3"/>
          <p:cNvGrpSpPr/>
          <p:nvPr/>
        </p:nvGrpSpPr>
        <p:grpSpPr>
          <a:xfrm rot="0">
            <a:off x="496350" y="334045"/>
            <a:ext cx="11769369" cy="9618911"/>
            <a:chOff x="0" y="0"/>
            <a:chExt cx="15692493" cy="12825215"/>
          </a:xfrm>
        </p:grpSpPr>
        <p:sp>
          <p:nvSpPr>
            <p:cNvPr name="TextBox 4" id="4"/>
            <p:cNvSpPr txBox="true"/>
            <p:nvPr/>
          </p:nvSpPr>
          <p:spPr>
            <a:xfrm rot="0">
              <a:off x="0" y="95250"/>
              <a:ext cx="15692493" cy="1979646"/>
            </a:xfrm>
            <a:prstGeom prst="rect">
              <a:avLst/>
            </a:prstGeom>
          </p:spPr>
          <p:txBody>
            <a:bodyPr anchor="t" rtlCol="false" tIns="0" lIns="0" bIns="0" rIns="0">
              <a:spAutoFit/>
            </a:bodyPr>
            <a:lstStyle/>
            <a:p>
              <a:pPr>
                <a:lnSpc>
                  <a:spcPts val="11280"/>
                </a:lnSpc>
              </a:pPr>
              <a:r>
                <a:rPr lang="en-US" sz="10255">
                  <a:solidFill>
                    <a:srgbClr val="1836B2"/>
                  </a:solidFill>
                  <a:latin typeface="Fira Sans Medium Bold"/>
                </a:rPr>
                <a:t>Problem Statement</a:t>
              </a:r>
            </a:p>
          </p:txBody>
        </p:sp>
        <p:sp>
          <p:nvSpPr>
            <p:cNvPr name="TextBox 5" id="5"/>
            <p:cNvSpPr txBox="true"/>
            <p:nvPr/>
          </p:nvSpPr>
          <p:spPr>
            <a:xfrm rot="0">
              <a:off x="0" y="2339305"/>
              <a:ext cx="15692493" cy="10485910"/>
            </a:xfrm>
            <a:prstGeom prst="rect">
              <a:avLst/>
            </a:prstGeom>
          </p:spPr>
          <p:txBody>
            <a:bodyPr anchor="t" rtlCol="false" tIns="0" lIns="0" bIns="0" rIns="0">
              <a:spAutoFit/>
            </a:bodyPr>
            <a:lstStyle/>
            <a:p>
              <a:pPr>
                <a:lnSpc>
                  <a:spcPts val="4440"/>
                </a:lnSpc>
              </a:pPr>
              <a:r>
                <a:rPr lang="en-US" sz="3171" spc="15">
                  <a:solidFill>
                    <a:srgbClr val="000000"/>
                  </a:solidFill>
                  <a:latin typeface="Fira Sans Light"/>
                </a:rPr>
                <a:t>As we look into the current scenario of the modern world, it's clearly visible that people are comparitively falling ill and though the death ratio is comparitively decreasing but still at a very low rate compared to what it can be. The one main reason of this is the lack of proper knowledge and a regularity check on your health. </a:t>
              </a:r>
            </a:p>
            <a:p>
              <a:pPr>
                <a:lnSpc>
                  <a:spcPts val="4440"/>
                </a:lnSpc>
              </a:pPr>
            </a:p>
            <a:p>
              <a:pPr>
                <a:lnSpc>
                  <a:spcPts val="4440"/>
                </a:lnSpc>
              </a:pPr>
              <a:r>
                <a:rPr lang="en-US" sz="1268" spc="6">
                  <a:solidFill>
                    <a:srgbClr val="000000"/>
                  </a:solidFill>
                  <a:latin typeface="Arimo"/>
                </a:rPr>
                <a:t>What we do is with the help of our website you can check your medical status to ensure that you are completely safe or may require a doctor for your current health status. Due to unavailability of proper resources we still have access to only some of the major diseases like some heart disease, liver disease, malaria, pneumonia, breast cancer and the most common one diabetes.</a:t>
              </a:r>
            </a:p>
          </p:txBody>
        </p:sp>
      </p:grpSp>
      <p:grpSp>
        <p:nvGrpSpPr>
          <p:cNvPr name="Group 6" id="6"/>
          <p:cNvGrpSpPr>
            <a:grpSpLocks noChangeAspect="true"/>
          </p:cNvGrpSpPr>
          <p:nvPr/>
        </p:nvGrpSpPr>
        <p:grpSpPr>
          <a:xfrm rot="0">
            <a:off x="12364792" y="2602214"/>
            <a:ext cx="5654068" cy="5839521"/>
            <a:chOff x="0" y="0"/>
            <a:chExt cx="6350000" cy="6558280"/>
          </a:xfrm>
        </p:grpSpPr>
        <p:sp>
          <p:nvSpPr>
            <p:cNvPr name="Freeform 7" id="7"/>
            <p:cNvSpPr/>
            <p:nvPr/>
          </p:nvSpPr>
          <p:spPr>
            <a:xfrm>
              <a:off x="74930" y="74930"/>
              <a:ext cx="6200140" cy="6408420"/>
            </a:xfrm>
            <a:custGeom>
              <a:avLst/>
              <a:gdLst/>
              <a:ahLst/>
              <a:cxnLst/>
              <a:rect r="r" b="b" t="t" l="l"/>
              <a:pathLst>
                <a:path h="6408420" w="620014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3"/>
              <a:stretch>
                <a:fillRect l="0" r="0" t="-22562" b="-22562"/>
              </a:stretch>
            </a:blipFill>
          </p:spPr>
        </p:sp>
        <p:sp>
          <p:nvSpPr>
            <p:cNvPr name="Freeform 8" id="8"/>
            <p:cNvSpPr/>
            <p:nvPr/>
          </p:nvSpPr>
          <p:spPr>
            <a:xfrm>
              <a:off x="0" y="0"/>
              <a:ext cx="6350000" cy="6558280"/>
            </a:xfrm>
            <a:custGeom>
              <a:avLst/>
              <a:gdLst/>
              <a:ahLst/>
              <a:cxnLst/>
              <a:rect r="r" b="b" t="t" l="l"/>
              <a:pathLst>
                <a:path h="6558280" w="635000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CED8FF"/>
            </a:solid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A066CB"/>
        </a:solidFill>
      </p:bgPr>
    </p:bg>
    <p:spTree>
      <p:nvGrpSpPr>
        <p:cNvPr id="1" name=""/>
        <p:cNvGrpSpPr/>
        <p:nvPr/>
      </p:nvGrpSpPr>
      <p:grpSpPr>
        <a:xfrm>
          <a:off x="0" y="0"/>
          <a:ext cx="0" cy="0"/>
          <a:chOff x="0" y="0"/>
          <a:chExt cx="0" cy="0"/>
        </a:xfrm>
      </p:grpSpPr>
      <p:grpSp>
        <p:nvGrpSpPr>
          <p:cNvPr name="Group 2" id="2"/>
          <p:cNvGrpSpPr/>
          <p:nvPr/>
        </p:nvGrpSpPr>
        <p:grpSpPr>
          <a:xfrm rot="0">
            <a:off x="9677837" y="1870944"/>
            <a:ext cx="8610163" cy="5673058"/>
            <a:chOff x="0" y="0"/>
            <a:chExt cx="11480217" cy="7564077"/>
          </a:xfrm>
        </p:grpSpPr>
        <p:sp>
          <p:nvSpPr>
            <p:cNvPr name="TextBox 3" id="3"/>
            <p:cNvSpPr txBox="true"/>
            <p:nvPr/>
          </p:nvSpPr>
          <p:spPr>
            <a:xfrm rot="0">
              <a:off x="0" y="85725"/>
              <a:ext cx="8649945" cy="5441315"/>
            </a:xfrm>
            <a:prstGeom prst="rect">
              <a:avLst/>
            </a:prstGeom>
          </p:spPr>
          <p:txBody>
            <a:bodyPr anchor="t" rtlCol="false" tIns="0" lIns="0" bIns="0" rIns="0">
              <a:spAutoFit/>
            </a:bodyPr>
            <a:lstStyle/>
            <a:p>
              <a:pPr>
                <a:lnSpc>
                  <a:spcPts val="10560"/>
                </a:lnSpc>
              </a:pPr>
              <a:r>
                <a:rPr lang="en-US" sz="9600">
                  <a:solidFill>
                    <a:srgbClr val="FFFFFF"/>
                  </a:solidFill>
                  <a:latin typeface="Fira Sans Medium Bold"/>
                </a:rPr>
                <a:t>Online Medical Diagnostics</a:t>
              </a:r>
            </a:p>
          </p:txBody>
        </p:sp>
        <p:sp>
          <p:nvSpPr>
            <p:cNvPr name="TextBox 4" id="4"/>
            <p:cNvSpPr txBox="true"/>
            <p:nvPr/>
          </p:nvSpPr>
          <p:spPr>
            <a:xfrm rot="0">
              <a:off x="0" y="6887802"/>
              <a:ext cx="8649945" cy="676275"/>
            </a:xfrm>
            <a:prstGeom prst="rect">
              <a:avLst/>
            </a:prstGeom>
          </p:spPr>
          <p:txBody>
            <a:bodyPr anchor="t" rtlCol="false" tIns="0" lIns="0" bIns="0" rIns="0">
              <a:spAutoFit/>
            </a:bodyPr>
            <a:lstStyle/>
            <a:p>
              <a:pPr>
                <a:lnSpc>
                  <a:spcPts val="4200"/>
                </a:lnSpc>
              </a:pPr>
            </a:p>
          </p:txBody>
        </p:sp>
        <p:sp>
          <p:nvSpPr>
            <p:cNvPr name="AutoShape 5" id="5"/>
            <p:cNvSpPr/>
            <p:nvPr/>
          </p:nvSpPr>
          <p:spPr>
            <a:xfrm rot="-10800000">
              <a:off x="0" y="6221708"/>
              <a:ext cx="11480217" cy="0"/>
            </a:xfrm>
            <a:prstGeom prst="line">
              <a:avLst/>
            </a:prstGeom>
            <a:ln cap="rnd" w="38100">
              <a:solidFill>
                <a:srgbClr val="86C7ED"/>
              </a:solidFill>
              <a:prstDash val="solid"/>
              <a:headEnd type="none" len="sm" w="sm"/>
              <a:tailEnd type="none" len="sm" w="sm"/>
            </a:ln>
          </p:spPr>
        </p:sp>
      </p:grpSp>
      <p:pic>
        <p:nvPicPr>
          <p:cNvPr name="Picture 6" id="6"/>
          <p:cNvPicPr>
            <a:picLocks noChangeAspect="true"/>
          </p:cNvPicPr>
          <p:nvPr/>
        </p:nvPicPr>
        <p:blipFill>
          <a:blip r:embed="rId2"/>
          <a:srcRect l="0" t="0" r="0" b="0"/>
          <a:stretch>
            <a:fillRect/>
          </a:stretch>
        </p:blipFill>
        <p:spPr>
          <a:xfrm flipH="false" flipV="false" rot="0">
            <a:off x="16004963" y="186456"/>
            <a:ext cx="1904203" cy="1684487"/>
          </a:xfrm>
          <a:prstGeom prst="rect">
            <a:avLst/>
          </a:prstGeom>
        </p:spPr>
      </p:pic>
      <p:grpSp>
        <p:nvGrpSpPr>
          <p:cNvPr name="Group 7" id="7"/>
          <p:cNvGrpSpPr>
            <a:grpSpLocks noChangeAspect="true"/>
          </p:cNvGrpSpPr>
          <p:nvPr/>
        </p:nvGrpSpPr>
        <p:grpSpPr>
          <a:xfrm rot="0">
            <a:off x="292488" y="1554348"/>
            <a:ext cx="6385368" cy="5126755"/>
            <a:chOff x="0" y="0"/>
            <a:chExt cx="7467600" cy="5995670"/>
          </a:xfrm>
        </p:grpSpPr>
        <p:sp>
          <p:nvSpPr>
            <p:cNvPr name="Freeform 8" id="8"/>
            <p:cNvSpPr/>
            <p:nvPr/>
          </p:nvSpPr>
          <p:spPr>
            <a:xfrm>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name="Freeform 9" id="9"/>
            <p:cNvSpPr/>
            <p:nvPr/>
          </p:nvSpPr>
          <p:spPr>
            <a:xfrm>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10" id="10"/>
            <p:cNvSpPr/>
            <p:nvPr/>
          </p:nvSpPr>
          <p:spPr>
            <a:xfrm>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name="Freeform 11" id="11"/>
            <p:cNvSpPr/>
            <p:nvPr/>
          </p:nvSpPr>
          <p:spPr>
            <a:xfrm>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3"/>
              <a:stretch>
                <a:fillRect l="0" r="0" t="-4071" b="-4071"/>
              </a:stretch>
            </a:blipFill>
          </p:spPr>
        </p:sp>
      </p:grpSp>
      <p:grpSp>
        <p:nvGrpSpPr>
          <p:cNvPr name="Group 12" id="12"/>
          <p:cNvGrpSpPr>
            <a:grpSpLocks noChangeAspect="true"/>
          </p:cNvGrpSpPr>
          <p:nvPr/>
        </p:nvGrpSpPr>
        <p:grpSpPr>
          <a:xfrm rot="0">
            <a:off x="3093662" y="4768839"/>
            <a:ext cx="6313782" cy="3621509"/>
            <a:chOff x="0" y="0"/>
            <a:chExt cx="7981950" cy="4578350"/>
          </a:xfrm>
        </p:grpSpPr>
        <p:sp>
          <p:nvSpPr>
            <p:cNvPr name="Freeform 13" id="13"/>
            <p:cNvSpPr/>
            <p:nvPr/>
          </p:nvSpPr>
          <p:spPr>
            <a:xfrm>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14" id="14"/>
            <p:cNvSpPr/>
            <p:nvPr/>
          </p:nvSpPr>
          <p:spPr>
            <a:xfrm>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15" id="15"/>
            <p:cNvSpPr/>
            <p:nvPr/>
          </p:nvSpPr>
          <p:spPr>
            <a:xfrm>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16" id="16"/>
            <p:cNvSpPr/>
            <p:nvPr/>
          </p:nvSpPr>
          <p:spPr>
            <a:xfrm>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17" id="17"/>
            <p:cNvSpPr/>
            <p:nvPr/>
          </p:nvSpPr>
          <p:spPr>
            <a:xfrm>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3"/>
              <a:stretch>
                <a:fillRect l="-1509" r="-1509" t="0" b="0"/>
              </a:stretch>
            </a:blipFill>
          </p:spPr>
        </p:sp>
      </p:grpSp>
      <p:sp>
        <p:nvSpPr>
          <p:cNvPr name="TextBox 18" id="18"/>
          <p:cNvSpPr txBox="true"/>
          <p:nvPr/>
        </p:nvSpPr>
        <p:spPr>
          <a:xfrm rot="0">
            <a:off x="9677837" y="6747054"/>
            <a:ext cx="8340328" cy="796947"/>
          </a:xfrm>
          <a:prstGeom prst="rect">
            <a:avLst/>
          </a:prstGeom>
        </p:spPr>
        <p:txBody>
          <a:bodyPr anchor="t" rtlCol="false" tIns="0" lIns="0" bIns="0" rIns="0">
            <a:spAutoFit/>
          </a:bodyPr>
          <a:lstStyle/>
          <a:p>
            <a:pPr>
              <a:lnSpc>
                <a:spcPts val="3218"/>
              </a:lnSpc>
              <a:spcBef>
                <a:spcPct val="0"/>
              </a:spcBef>
            </a:pPr>
            <a:r>
              <a:rPr lang="en-US" sz="2299">
                <a:solidFill>
                  <a:srgbClr val="FFFFFF"/>
                </a:solidFill>
                <a:latin typeface="Fira Sans Bold Bold"/>
              </a:rPr>
              <a:t>Health-A-Plenty</a:t>
            </a:r>
            <a:r>
              <a:rPr lang="en-US" sz="2299">
                <a:solidFill>
                  <a:srgbClr val="FFFFFF"/>
                </a:solidFill>
                <a:latin typeface="Fira Sans Bold Bold"/>
              </a:rPr>
              <a:t> offers you a platform where you can diagnose</a:t>
            </a:r>
          </a:p>
          <a:p>
            <a:pPr>
              <a:lnSpc>
                <a:spcPts val="3218"/>
              </a:lnSpc>
              <a:spcBef>
                <a:spcPct val="0"/>
              </a:spcBef>
            </a:pPr>
            <a:r>
              <a:rPr lang="en-US" sz="2299">
                <a:solidFill>
                  <a:srgbClr val="FFFFFF"/>
                </a:solidFill>
                <a:latin typeface="Fira Sans Bold Bold"/>
              </a:rPr>
              <a:t>your health easily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836B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true" flipV="false" rot="0">
            <a:off x="-2053973" y="6773437"/>
            <a:ext cx="8370405" cy="4779226"/>
          </a:xfrm>
          <a:prstGeom prst="rect">
            <a:avLst/>
          </a:prstGeom>
        </p:spPr>
      </p:pic>
      <p:grpSp>
        <p:nvGrpSpPr>
          <p:cNvPr name="Group 3" id="3"/>
          <p:cNvGrpSpPr>
            <a:grpSpLocks noChangeAspect="true"/>
          </p:cNvGrpSpPr>
          <p:nvPr/>
        </p:nvGrpSpPr>
        <p:grpSpPr>
          <a:xfrm rot="0">
            <a:off x="199306" y="187303"/>
            <a:ext cx="6289156" cy="3537606"/>
            <a:chOff x="0" y="0"/>
            <a:chExt cx="11289030" cy="6350000"/>
          </a:xfrm>
        </p:grpSpPr>
        <p:sp>
          <p:nvSpPr>
            <p:cNvPr name="Freeform 4" id="4"/>
            <p:cNvSpPr/>
            <p:nvPr/>
          </p:nvSpPr>
          <p:spPr>
            <a:xfrm>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4"/>
              <a:stretch>
                <a:fillRect l="0" r="0" t="-9265" b="-9265"/>
              </a:stretch>
            </a:blipFill>
          </p:spPr>
        </p:sp>
      </p:grpSp>
      <p:pic>
        <p:nvPicPr>
          <p:cNvPr name="Picture 5" id="5"/>
          <p:cNvPicPr>
            <a:picLocks noChangeAspect="true"/>
          </p:cNvPicPr>
          <p:nvPr/>
        </p:nvPicPr>
        <p:blipFill>
          <a:blip r:embed="rId5"/>
          <a:srcRect l="0" t="0" r="0" b="0"/>
          <a:stretch>
            <a:fillRect/>
          </a:stretch>
        </p:blipFill>
        <p:spPr>
          <a:xfrm flipH="false" flipV="false" rot="0">
            <a:off x="16300893" y="216398"/>
            <a:ext cx="1836510" cy="1624605"/>
          </a:xfrm>
          <a:prstGeom prst="rect">
            <a:avLst/>
          </a:prstGeom>
        </p:spPr>
      </p:pic>
      <p:grpSp>
        <p:nvGrpSpPr>
          <p:cNvPr name="Group 6" id="6"/>
          <p:cNvGrpSpPr/>
          <p:nvPr/>
        </p:nvGrpSpPr>
        <p:grpSpPr>
          <a:xfrm rot="0">
            <a:off x="4087289" y="3724909"/>
            <a:ext cx="10515212" cy="2209721"/>
            <a:chOff x="0" y="0"/>
            <a:chExt cx="14020283" cy="2946294"/>
          </a:xfrm>
        </p:grpSpPr>
        <p:sp>
          <p:nvSpPr>
            <p:cNvPr name="TextBox 7" id="7"/>
            <p:cNvSpPr txBox="true"/>
            <p:nvPr/>
          </p:nvSpPr>
          <p:spPr>
            <a:xfrm rot="0">
              <a:off x="0" y="95250"/>
              <a:ext cx="14020283" cy="1928283"/>
            </a:xfrm>
            <a:prstGeom prst="rect">
              <a:avLst/>
            </a:prstGeom>
          </p:spPr>
          <p:txBody>
            <a:bodyPr anchor="t" rtlCol="false" tIns="0" lIns="0" bIns="0" rIns="0">
              <a:spAutoFit/>
            </a:bodyPr>
            <a:lstStyle/>
            <a:p>
              <a:pPr algn="ctr">
                <a:lnSpc>
                  <a:spcPts val="10999"/>
                </a:lnSpc>
              </a:pPr>
              <a:r>
                <a:rPr lang="en-US" sz="9999">
                  <a:solidFill>
                    <a:srgbClr val="FFFFFF"/>
                  </a:solidFill>
                  <a:latin typeface="Fira Sans Medium Bold"/>
                </a:rPr>
                <a:t>SERVICES</a:t>
              </a:r>
            </a:p>
          </p:txBody>
        </p:sp>
        <p:sp>
          <p:nvSpPr>
            <p:cNvPr name="TextBox 8" id="8"/>
            <p:cNvSpPr txBox="true"/>
            <p:nvPr/>
          </p:nvSpPr>
          <p:spPr>
            <a:xfrm rot="0">
              <a:off x="0" y="2270019"/>
              <a:ext cx="14020283" cy="676275"/>
            </a:xfrm>
            <a:prstGeom prst="rect">
              <a:avLst/>
            </a:prstGeom>
          </p:spPr>
          <p:txBody>
            <a:bodyPr anchor="t" rtlCol="false" tIns="0" lIns="0" bIns="0" rIns="0">
              <a:spAutoFit/>
            </a:bodyPr>
            <a:lstStyle/>
            <a:p>
              <a:pPr algn="ctr">
                <a:lnSpc>
                  <a:spcPts val="4200"/>
                </a:lnSpc>
              </a:pPr>
              <a:r>
                <a:rPr lang="en-US" sz="3000" spc="15">
                  <a:solidFill>
                    <a:srgbClr val="FFFFFF"/>
                  </a:solidFill>
                  <a:latin typeface="Fira Sans Light"/>
                </a:rPr>
                <a:t>Following are the services we provide in our platform.</a:t>
              </a:r>
            </a:p>
          </p:txBody>
        </p:sp>
      </p:grpSp>
      <p:grpSp>
        <p:nvGrpSpPr>
          <p:cNvPr name="Group 9" id="9"/>
          <p:cNvGrpSpPr>
            <a:grpSpLocks noChangeAspect="true"/>
          </p:cNvGrpSpPr>
          <p:nvPr/>
        </p:nvGrpSpPr>
        <p:grpSpPr>
          <a:xfrm rot="0">
            <a:off x="11848247" y="6586452"/>
            <a:ext cx="6289156" cy="3537606"/>
            <a:chOff x="0" y="0"/>
            <a:chExt cx="11289030" cy="6350000"/>
          </a:xfrm>
        </p:grpSpPr>
        <p:sp>
          <p:nvSpPr>
            <p:cNvPr name="Freeform 10" id="10"/>
            <p:cNvSpPr/>
            <p:nvPr/>
          </p:nvSpPr>
          <p:spPr>
            <a:xfrm>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6"/>
              <a:stretch>
                <a:fillRect l="0" r="0" t="-9339" b="-9339"/>
              </a:stretch>
            </a:blip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false" flipV="false" rot="0">
            <a:off x="997293" y="8972550"/>
            <a:ext cx="1000933" cy="571500"/>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false" flipV="true" rot="0">
            <a:off x="-539795" y="8972550"/>
            <a:ext cx="16825985" cy="9607085"/>
          </a:xfrm>
          <a:prstGeom prst="rect">
            <a:avLst/>
          </a:prstGeom>
        </p:spPr>
      </p:pic>
      <p:pic>
        <p:nvPicPr>
          <p:cNvPr name="Picture 4" id="4"/>
          <p:cNvPicPr>
            <a:picLocks noChangeAspect="true"/>
          </p:cNvPicPr>
          <p:nvPr/>
        </p:nvPicPr>
        <p:blipFill>
          <a:blip r:embed="rId4"/>
          <a:srcRect l="0" t="0" r="7759" b="16558"/>
          <a:stretch>
            <a:fillRect/>
          </a:stretch>
        </p:blipFill>
        <p:spPr>
          <a:xfrm flipH="false" flipV="false" rot="0">
            <a:off x="9768506" y="270917"/>
            <a:ext cx="7490794" cy="4065751"/>
          </a:xfrm>
          <a:prstGeom prst="rect">
            <a:avLst/>
          </a:prstGeom>
        </p:spPr>
      </p:pic>
      <p:pic>
        <p:nvPicPr>
          <p:cNvPr name="Picture 5" id="5"/>
          <p:cNvPicPr>
            <a:picLocks noChangeAspect="true"/>
          </p:cNvPicPr>
          <p:nvPr/>
        </p:nvPicPr>
        <p:blipFill>
          <a:blip r:embed="rId5"/>
          <a:srcRect l="0" t="9602" r="0" b="9602"/>
          <a:stretch>
            <a:fillRect/>
          </a:stretch>
        </p:blipFill>
        <p:spPr>
          <a:xfrm flipH="false" flipV="false" rot="0">
            <a:off x="919544" y="4705932"/>
            <a:ext cx="7490794" cy="4030743"/>
          </a:xfrm>
          <a:prstGeom prst="rect">
            <a:avLst/>
          </a:prstGeom>
        </p:spPr>
      </p:pic>
      <p:grpSp>
        <p:nvGrpSpPr>
          <p:cNvPr name="Group 6" id="6"/>
          <p:cNvGrpSpPr/>
          <p:nvPr/>
        </p:nvGrpSpPr>
        <p:grpSpPr>
          <a:xfrm rot="0">
            <a:off x="846011" y="499216"/>
            <a:ext cx="7564327" cy="2781300"/>
            <a:chOff x="0" y="0"/>
            <a:chExt cx="10085769" cy="3708400"/>
          </a:xfrm>
        </p:grpSpPr>
        <p:sp>
          <p:nvSpPr>
            <p:cNvPr name="TextBox 7" id="7"/>
            <p:cNvSpPr txBox="true"/>
            <p:nvPr/>
          </p:nvSpPr>
          <p:spPr>
            <a:xfrm rot="0">
              <a:off x="0" y="898525"/>
              <a:ext cx="10085769" cy="2809875"/>
            </a:xfrm>
            <a:prstGeom prst="rect">
              <a:avLst/>
            </a:prstGeom>
          </p:spPr>
          <p:txBody>
            <a:bodyPr anchor="t" rtlCol="false" tIns="0" lIns="0" bIns="0" rIns="0">
              <a:spAutoFit/>
            </a:bodyPr>
            <a:lstStyle/>
            <a:p>
              <a:pPr>
                <a:lnSpc>
                  <a:spcPts val="4200"/>
                </a:lnSpc>
              </a:pPr>
              <a:r>
                <a:rPr lang="en-US" sz="3000" spc="15">
                  <a:solidFill>
                    <a:srgbClr val="010101"/>
                  </a:solidFill>
                  <a:latin typeface="Fira Sans Light"/>
                </a:rPr>
                <a:t>Check your covid status with symptoms. Also, we provide a current COVID status map that informs about the world-wide scenario of the very pandemic.</a:t>
              </a:r>
            </a:p>
          </p:txBody>
        </p:sp>
        <p:sp>
          <p:nvSpPr>
            <p:cNvPr name="TextBox 8" id="8"/>
            <p:cNvSpPr txBox="true"/>
            <p:nvPr/>
          </p:nvSpPr>
          <p:spPr>
            <a:xfrm rot="0">
              <a:off x="0" y="-9525"/>
              <a:ext cx="10085769" cy="720725"/>
            </a:xfrm>
            <a:prstGeom prst="rect">
              <a:avLst/>
            </a:prstGeom>
          </p:spPr>
          <p:txBody>
            <a:bodyPr anchor="t" rtlCol="false" tIns="0" lIns="0" bIns="0" rIns="0">
              <a:spAutoFit/>
            </a:bodyPr>
            <a:lstStyle/>
            <a:p>
              <a:pPr>
                <a:lnSpc>
                  <a:spcPts val="4200"/>
                </a:lnSpc>
              </a:pPr>
              <a:r>
                <a:rPr lang="en-US" sz="3500" spc="105">
                  <a:solidFill>
                    <a:srgbClr val="1836B2"/>
                  </a:solidFill>
                  <a:latin typeface="Fira Sans Bold Bold"/>
                </a:rPr>
                <a:t>COVID Tracker</a:t>
              </a:r>
            </a:p>
          </p:txBody>
        </p:sp>
      </p:grpSp>
      <p:grpSp>
        <p:nvGrpSpPr>
          <p:cNvPr name="Group 9" id="9"/>
          <p:cNvGrpSpPr/>
          <p:nvPr/>
        </p:nvGrpSpPr>
        <p:grpSpPr>
          <a:xfrm rot="0">
            <a:off x="9768506" y="5597353"/>
            <a:ext cx="7564327" cy="2247900"/>
            <a:chOff x="0" y="0"/>
            <a:chExt cx="10085769" cy="2997200"/>
          </a:xfrm>
        </p:grpSpPr>
        <p:sp>
          <p:nvSpPr>
            <p:cNvPr name="TextBox 10" id="10"/>
            <p:cNvSpPr txBox="true"/>
            <p:nvPr/>
          </p:nvSpPr>
          <p:spPr>
            <a:xfrm rot="0">
              <a:off x="0" y="898525"/>
              <a:ext cx="10085769" cy="2098675"/>
            </a:xfrm>
            <a:prstGeom prst="rect">
              <a:avLst/>
            </a:prstGeom>
          </p:spPr>
          <p:txBody>
            <a:bodyPr anchor="t" rtlCol="false" tIns="0" lIns="0" bIns="0" rIns="0">
              <a:spAutoFit/>
            </a:bodyPr>
            <a:lstStyle/>
            <a:p>
              <a:pPr>
                <a:lnSpc>
                  <a:spcPts val="4200"/>
                </a:lnSpc>
              </a:pPr>
              <a:r>
                <a:rPr lang="en-US" sz="3000" spc="15">
                  <a:solidFill>
                    <a:srgbClr val="010101"/>
                  </a:solidFill>
                  <a:latin typeface="Fira Sans Light"/>
                </a:rPr>
                <a:t>Find nearby hospitals and pharmacies to your home with authentic locations in a map-view for medical emergencies.</a:t>
              </a:r>
            </a:p>
          </p:txBody>
        </p:sp>
        <p:sp>
          <p:nvSpPr>
            <p:cNvPr name="TextBox 11" id="11"/>
            <p:cNvSpPr txBox="true"/>
            <p:nvPr/>
          </p:nvSpPr>
          <p:spPr>
            <a:xfrm rot="0">
              <a:off x="0" y="-9525"/>
              <a:ext cx="10085769" cy="720725"/>
            </a:xfrm>
            <a:prstGeom prst="rect">
              <a:avLst/>
            </a:prstGeom>
          </p:spPr>
          <p:txBody>
            <a:bodyPr anchor="t" rtlCol="false" tIns="0" lIns="0" bIns="0" rIns="0">
              <a:spAutoFit/>
            </a:bodyPr>
            <a:lstStyle/>
            <a:p>
              <a:pPr>
                <a:lnSpc>
                  <a:spcPts val="4200"/>
                </a:lnSpc>
              </a:pPr>
              <a:r>
                <a:rPr lang="en-US" sz="3500" spc="105">
                  <a:solidFill>
                    <a:srgbClr val="1836B2"/>
                  </a:solidFill>
                  <a:latin typeface="Fira Sans Bold Bold"/>
                </a:rPr>
                <a:t>Nearby Hospitals and Pharmacies</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false" flipV="false" rot="0">
            <a:off x="1526777" y="9426393"/>
            <a:ext cx="1000933" cy="571500"/>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false" flipV="true" rot="0">
            <a:off x="0" y="9411437"/>
            <a:ext cx="16557779" cy="9453948"/>
          </a:xfrm>
          <a:prstGeom prst="rect">
            <a:avLst/>
          </a:prstGeom>
        </p:spPr>
      </p:pic>
      <p:pic>
        <p:nvPicPr>
          <p:cNvPr name="Picture 4" id="4"/>
          <p:cNvPicPr>
            <a:picLocks noChangeAspect="true"/>
          </p:cNvPicPr>
          <p:nvPr/>
        </p:nvPicPr>
        <p:blipFill>
          <a:blip r:embed="rId4"/>
          <a:srcRect l="0" t="0" r="2024" b="0"/>
          <a:stretch>
            <a:fillRect/>
          </a:stretch>
        </p:blipFill>
        <p:spPr>
          <a:xfrm flipH="false" flipV="false" rot="0">
            <a:off x="9144000" y="509816"/>
            <a:ext cx="7700157" cy="3929649"/>
          </a:xfrm>
          <a:prstGeom prst="rect">
            <a:avLst/>
          </a:prstGeom>
        </p:spPr>
      </p:pic>
      <p:pic>
        <p:nvPicPr>
          <p:cNvPr name="Picture 5" id="5"/>
          <p:cNvPicPr>
            <a:picLocks noChangeAspect="true"/>
          </p:cNvPicPr>
          <p:nvPr/>
        </p:nvPicPr>
        <p:blipFill>
          <a:blip r:embed="rId5"/>
          <a:srcRect l="0" t="40217" r="0" b="5672"/>
          <a:stretch>
            <a:fillRect/>
          </a:stretch>
        </p:blipFill>
        <p:spPr>
          <a:xfrm flipH="false" flipV="false" rot="0">
            <a:off x="1028700" y="5561739"/>
            <a:ext cx="6831562" cy="3696561"/>
          </a:xfrm>
          <a:prstGeom prst="rect">
            <a:avLst/>
          </a:prstGeom>
        </p:spPr>
      </p:pic>
      <p:grpSp>
        <p:nvGrpSpPr>
          <p:cNvPr name="Group 6" id="6"/>
          <p:cNvGrpSpPr/>
          <p:nvPr/>
        </p:nvGrpSpPr>
        <p:grpSpPr>
          <a:xfrm rot="0">
            <a:off x="1028700" y="1028700"/>
            <a:ext cx="7564327" cy="2247900"/>
            <a:chOff x="0" y="0"/>
            <a:chExt cx="10085769" cy="2997200"/>
          </a:xfrm>
        </p:grpSpPr>
        <p:sp>
          <p:nvSpPr>
            <p:cNvPr name="TextBox 7" id="7"/>
            <p:cNvSpPr txBox="true"/>
            <p:nvPr/>
          </p:nvSpPr>
          <p:spPr>
            <a:xfrm rot="0">
              <a:off x="0" y="898525"/>
              <a:ext cx="10085769" cy="2098675"/>
            </a:xfrm>
            <a:prstGeom prst="rect">
              <a:avLst/>
            </a:prstGeom>
          </p:spPr>
          <p:txBody>
            <a:bodyPr anchor="t" rtlCol="false" tIns="0" lIns="0" bIns="0" rIns="0">
              <a:spAutoFit/>
            </a:bodyPr>
            <a:lstStyle/>
            <a:p>
              <a:pPr>
                <a:lnSpc>
                  <a:spcPts val="4200"/>
                </a:lnSpc>
              </a:pPr>
              <a:r>
                <a:rPr lang="en-US" sz="3000" spc="15">
                  <a:solidFill>
                    <a:srgbClr val="010101"/>
                  </a:solidFill>
                  <a:latin typeface="Fira Sans Light"/>
                </a:rPr>
                <a:t>Chat with our team directly. Also we have a community chat where patients may share information among each others.</a:t>
              </a:r>
            </a:p>
          </p:txBody>
        </p:sp>
        <p:sp>
          <p:nvSpPr>
            <p:cNvPr name="TextBox 8" id="8"/>
            <p:cNvSpPr txBox="true"/>
            <p:nvPr/>
          </p:nvSpPr>
          <p:spPr>
            <a:xfrm rot="0">
              <a:off x="0" y="-9525"/>
              <a:ext cx="10085769" cy="720725"/>
            </a:xfrm>
            <a:prstGeom prst="rect">
              <a:avLst/>
            </a:prstGeom>
          </p:spPr>
          <p:txBody>
            <a:bodyPr anchor="t" rtlCol="false" tIns="0" lIns="0" bIns="0" rIns="0">
              <a:spAutoFit/>
            </a:bodyPr>
            <a:lstStyle/>
            <a:p>
              <a:pPr>
                <a:lnSpc>
                  <a:spcPts val="4200"/>
                </a:lnSpc>
              </a:pPr>
              <a:r>
                <a:rPr lang="en-US" sz="3500" spc="105">
                  <a:solidFill>
                    <a:srgbClr val="1836B2"/>
                  </a:solidFill>
                  <a:latin typeface="Fira Sans Bold Bold"/>
                </a:rPr>
                <a:t>Chat Section</a:t>
              </a:r>
            </a:p>
          </p:txBody>
        </p:sp>
      </p:grpSp>
      <p:grpSp>
        <p:nvGrpSpPr>
          <p:cNvPr name="Group 9" id="9"/>
          <p:cNvGrpSpPr/>
          <p:nvPr/>
        </p:nvGrpSpPr>
        <p:grpSpPr>
          <a:xfrm rot="0">
            <a:off x="9358355" y="5561739"/>
            <a:ext cx="8115300" cy="1839381"/>
            <a:chOff x="0" y="0"/>
            <a:chExt cx="10820400" cy="2452508"/>
          </a:xfrm>
        </p:grpSpPr>
        <p:sp>
          <p:nvSpPr>
            <p:cNvPr name="TextBox 10" id="10"/>
            <p:cNvSpPr txBox="true"/>
            <p:nvPr/>
          </p:nvSpPr>
          <p:spPr>
            <a:xfrm rot="0">
              <a:off x="0" y="968829"/>
              <a:ext cx="10820400" cy="1483680"/>
            </a:xfrm>
            <a:prstGeom prst="rect">
              <a:avLst/>
            </a:prstGeom>
          </p:spPr>
          <p:txBody>
            <a:bodyPr anchor="t" rtlCol="false" tIns="0" lIns="0" bIns="0" rIns="0">
              <a:spAutoFit/>
            </a:bodyPr>
            <a:lstStyle/>
            <a:p>
              <a:pPr>
                <a:lnSpc>
                  <a:spcPts val="4505"/>
                </a:lnSpc>
              </a:pPr>
              <a:r>
                <a:rPr lang="en-US" sz="3218" spc="16">
                  <a:solidFill>
                    <a:srgbClr val="010101"/>
                  </a:solidFill>
                  <a:latin typeface="Fira Sans Light"/>
                </a:rPr>
                <a:t>Book an appointment for you and your loved ones from anywhere, anytime. </a:t>
              </a:r>
            </a:p>
          </p:txBody>
        </p:sp>
        <p:sp>
          <p:nvSpPr>
            <p:cNvPr name="TextBox 11" id="11"/>
            <p:cNvSpPr txBox="true"/>
            <p:nvPr/>
          </p:nvSpPr>
          <p:spPr>
            <a:xfrm rot="0">
              <a:off x="0" y="-9525"/>
              <a:ext cx="10820400" cy="772528"/>
            </a:xfrm>
            <a:prstGeom prst="rect">
              <a:avLst/>
            </a:prstGeom>
          </p:spPr>
          <p:txBody>
            <a:bodyPr anchor="t" rtlCol="false" tIns="0" lIns="0" bIns="0" rIns="0">
              <a:spAutoFit/>
            </a:bodyPr>
            <a:lstStyle/>
            <a:p>
              <a:pPr>
                <a:lnSpc>
                  <a:spcPts val="4505"/>
                </a:lnSpc>
              </a:pPr>
              <a:r>
                <a:rPr lang="en-US" sz="3754" spc="112">
                  <a:solidFill>
                    <a:srgbClr val="1836B2"/>
                  </a:solidFill>
                  <a:latin typeface="Fira Sans Bold Bold"/>
                </a:rPr>
                <a:t>Appointment Section</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false" flipV="false" rot="0">
            <a:off x="997293" y="8972550"/>
            <a:ext cx="1000933" cy="571500"/>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false" flipV="true" rot="0">
            <a:off x="-444701" y="8221496"/>
            <a:ext cx="16825985" cy="9607085"/>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10397449" y="1028700"/>
            <a:ext cx="7157974" cy="5830285"/>
          </a:xfrm>
          <a:prstGeom prst="rect">
            <a:avLst/>
          </a:prstGeom>
        </p:spPr>
      </p:pic>
      <p:grpSp>
        <p:nvGrpSpPr>
          <p:cNvPr name="Group 5" id="5"/>
          <p:cNvGrpSpPr/>
          <p:nvPr/>
        </p:nvGrpSpPr>
        <p:grpSpPr>
          <a:xfrm rot="0">
            <a:off x="1028700" y="1028700"/>
            <a:ext cx="7564327" cy="3314700"/>
            <a:chOff x="0" y="0"/>
            <a:chExt cx="10085769" cy="4419600"/>
          </a:xfrm>
        </p:grpSpPr>
        <p:sp>
          <p:nvSpPr>
            <p:cNvPr name="TextBox 6" id="6"/>
            <p:cNvSpPr txBox="true"/>
            <p:nvPr/>
          </p:nvSpPr>
          <p:spPr>
            <a:xfrm rot="0">
              <a:off x="0" y="898525"/>
              <a:ext cx="10085769" cy="3521075"/>
            </a:xfrm>
            <a:prstGeom prst="rect">
              <a:avLst/>
            </a:prstGeom>
          </p:spPr>
          <p:txBody>
            <a:bodyPr anchor="t" rtlCol="false" tIns="0" lIns="0" bIns="0" rIns="0">
              <a:spAutoFit/>
            </a:bodyPr>
            <a:lstStyle/>
            <a:p>
              <a:pPr>
                <a:lnSpc>
                  <a:spcPts val="4200"/>
                </a:lnSpc>
              </a:pPr>
              <a:r>
                <a:rPr lang="en-US" sz="3000" spc="15">
                  <a:solidFill>
                    <a:srgbClr val="010101"/>
                  </a:solidFill>
                  <a:latin typeface="Fira Sans Light"/>
                </a:rPr>
                <a:t>Here you can get all the useful informations ,symptoms, precautions and </a:t>
              </a:r>
            </a:p>
            <a:p>
              <a:pPr>
                <a:lnSpc>
                  <a:spcPts val="4200"/>
                </a:lnSpc>
              </a:pPr>
              <a:r>
                <a:rPr lang="en-US" sz="3000" spc="15">
                  <a:solidFill>
                    <a:srgbClr val="010101"/>
                  </a:solidFill>
                  <a:latin typeface="Fira Sans Light"/>
                </a:rPr>
                <a:t>emergency measures to be taken in deadly diseases like Malaria, Pneumonia, Breast-cancer and many more.</a:t>
              </a:r>
            </a:p>
          </p:txBody>
        </p:sp>
        <p:sp>
          <p:nvSpPr>
            <p:cNvPr name="TextBox 7" id="7"/>
            <p:cNvSpPr txBox="true"/>
            <p:nvPr/>
          </p:nvSpPr>
          <p:spPr>
            <a:xfrm rot="0">
              <a:off x="0" y="-9525"/>
              <a:ext cx="10085769" cy="720725"/>
            </a:xfrm>
            <a:prstGeom prst="rect">
              <a:avLst/>
            </a:prstGeom>
          </p:spPr>
          <p:txBody>
            <a:bodyPr anchor="t" rtlCol="false" tIns="0" lIns="0" bIns="0" rIns="0">
              <a:spAutoFit/>
            </a:bodyPr>
            <a:lstStyle/>
            <a:p>
              <a:pPr>
                <a:lnSpc>
                  <a:spcPts val="4200"/>
                </a:lnSpc>
              </a:pPr>
              <a:r>
                <a:rPr lang="en-US" sz="3500" spc="105">
                  <a:solidFill>
                    <a:srgbClr val="1836B2"/>
                  </a:solidFill>
                  <a:latin typeface="Fira Sans Bold Bold"/>
                </a:rPr>
                <a:t>First- Aid Section</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50497" y="1028700"/>
            <a:ext cx="8947326" cy="4991021"/>
            <a:chOff x="0" y="0"/>
            <a:chExt cx="11929769" cy="6654694"/>
          </a:xfrm>
        </p:grpSpPr>
        <p:sp>
          <p:nvSpPr>
            <p:cNvPr name="TextBox 3" id="3"/>
            <p:cNvSpPr txBox="true"/>
            <p:nvPr/>
          </p:nvSpPr>
          <p:spPr>
            <a:xfrm rot="0">
              <a:off x="0" y="95250"/>
              <a:ext cx="11929769" cy="5636683"/>
            </a:xfrm>
            <a:prstGeom prst="rect">
              <a:avLst/>
            </a:prstGeom>
          </p:spPr>
          <p:txBody>
            <a:bodyPr anchor="t" rtlCol="false" tIns="0" lIns="0" bIns="0" rIns="0">
              <a:spAutoFit/>
            </a:bodyPr>
            <a:lstStyle/>
            <a:p>
              <a:pPr>
                <a:lnSpc>
                  <a:spcPts val="10999"/>
                </a:lnSpc>
              </a:pPr>
              <a:r>
                <a:rPr lang="en-US" sz="9999">
                  <a:solidFill>
                    <a:srgbClr val="1836B2"/>
                  </a:solidFill>
                  <a:latin typeface="Fira Sans Medium Bold"/>
                </a:rPr>
                <a:t>What you can diagnose with our website</a:t>
              </a:r>
            </a:p>
          </p:txBody>
        </p:sp>
        <p:sp>
          <p:nvSpPr>
            <p:cNvPr name="TextBox 4" id="4"/>
            <p:cNvSpPr txBox="true"/>
            <p:nvPr/>
          </p:nvSpPr>
          <p:spPr>
            <a:xfrm rot="0">
              <a:off x="0" y="5978419"/>
              <a:ext cx="11929769" cy="676275"/>
            </a:xfrm>
            <a:prstGeom prst="rect">
              <a:avLst/>
            </a:prstGeom>
          </p:spPr>
          <p:txBody>
            <a:bodyPr anchor="t" rtlCol="false" tIns="0" lIns="0" bIns="0" rIns="0">
              <a:spAutoFit/>
            </a:bodyPr>
            <a:lstStyle/>
            <a:p>
              <a:pPr>
                <a:lnSpc>
                  <a:spcPts val="4200"/>
                </a:lnSpc>
              </a:pPr>
            </a:p>
          </p:txBody>
        </p:sp>
      </p:grpSp>
      <p:grpSp>
        <p:nvGrpSpPr>
          <p:cNvPr name="Group 5" id="5"/>
          <p:cNvGrpSpPr/>
          <p:nvPr/>
        </p:nvGrpSpPr>
        <p:grpSpPr>
          <a:xfrm rot="0">
            <a:off x="10369499" y="730101"/>
            <a:ext cx="6402407" cy="1706984"/>
            <a:chOff x="0" y="0"/>
            <a:chExt cx="8536542" cy="2275979"/>
          </a:xfrm>
        </p:grpSpPr>
        <p:sp>
          <p:nvSpPr>
            <p:cNvPr name="TextBox 6" id="6"/>
            <p:cNvSpPr txBox="true"/>
            <p:nvPr/>
          </p:nvSpPr>
          <p:spPr>
            <a:xfrm rot="0">
              <a:off x="0" y="-133350"/>
              <a:ext cx="8536542" cy="1547283"/>
            </a:xfrm>
            <a:prstGeom prst="rect">
              <a:avLst/>
            </a:prstGeom>
          </p:spPr>
          <p:txBody>
            <a:bodyPr anchor="t" rtlCol="false" tIns="0" lIns="0" bIns="0" rIns="0">
              <a:spAutoFit/>
            </a:bodyPr>
            <a:lstStyle/>
            <a:p>
              <a:pPr>
                <a:lnSpc>
                  <a:spcPts val="9799"/>
                </a:lnSpc>
                <a:spcBef>
                  <a:spcPct val="0"/>
                </a:spcBef>
              </a:pPr>
              <a:r>
                <a:rPr lang="en-US" sz="6999" spc="-139">
                  <a:solidFill>
                    <a:srgbClr val="A066CB"/>
                  </a:solidFill>
                  <a:latin typeface="Fira Sans Medium"/>
                </a:rPr>
                <a:t>Breast Cancer</a:t>
              </a:r>
            </a:p>
          </p:txBody>
        </p:sp>
        <p:sp>
          <p:nvSpPr>
            <p:cNvPr name="TextBox 7" id="7"/>
            <p:cNvSpPr txBox="true"/>
            <p:nvPr/>
          </p:nvSpPr>
          <p:spPr>
            <a:xfrm rot="0">
              <a:off x="0" y="1599704"/>
              <a:ext cx="8536542" cy="676275"/>
            </a:xfrm>
            <a:prstGeom prst="rect">
              <a:avLst/>
            </a:prstGeom>
          </p:spPr>
          <p:txBody>
            <a:bodyPr anchor="t" rtlCol="false" tIns="0" lIns="0" bIns="0" rIns="0">
              <a:spAutoFit/>
            </a:bodyPr>
            <a:lstStyle/>
            <a:p>
              <a:pPr algn="l" marL="0" indent="0" lvl="0">
                <a:lnSpc>
                  <a:spcPts val="4200"/>
                </a:lnSpc>
                <a:spcBef>
                  <a:spcPct val="0"/>
                </a:spcBef>
              </a:pPr>
            </a:p>
          </p:txBody>
        </p:sp>
      </p:grpSp>
      <p:sp>
        <p:nvSpPr>
          <p:cNvPr name="AutoShape 8" id="8"/>
          <p:cNvSpPr/>
          <p:nvPr/>
        </p:nvSpPr>
        <p:spPr>
          <a:xfrm rot="-10800000">
            <a:off x="10369499" y="1913947"/>
            <a:ext cx="6402407" cy="0"/>
          </a:xfrm>
          <a:prstGeom prst="line">
            <a:avLst/>
          </a:prstGeom>
          <a:ln cap="rnd" w="28575">
            <a:solidFill>
              <a:srgbClr val="1836B2"/>
            </a:solidFill>
            <a:prstDash val="solid"/>
            <a:headEnd type="none" len="sm" w="sm"/>
            <a:tailEnd type="none" len="sm" w="sm"/>
          </a:ln>
        </p:spPr>
      </p:sp>
      <p:grpSp>
        <p:nvGrpSpPr>
          <p:cNvPr name="Group 9" id="9"/>
          <p:cNvGrpSpPr/>
          <p:nvPr/>
        </p:nvGrpSpPr>
        <p:grpSpPr>
          <a:xfrm rot="0">
            <a:off x="10369499" y="2201950"/>
            <a:ext cx="6402407" cy="1706984"/>
            <a:chOff x="0" y="0"/>
            <a:chExt cx="8536542" cy="2275979"/>
          </a:xfrm>
        </p:grpSpPr>
        <p:sp>
          <p:nvSpPr>
            <p:cNvPr name="TextBox 10" id="10"/>
            <p:cNvSpPr txBox="true"/>
            <p:nvPr/>
          </p:nvSpPr>
          <p:spPr>
            <a:xfrm rot="0">
              <a:off x="0" y="-133350"/>
              <a:ext cx="8536542" cy="1547283"/>
            </a:xfrm>
            <a:prstGeom prst="rect">
              <a:avLst/>
            </a:prstGeom>
          </p:spPr>
          <p:txBody>
            <a:bodyPr anchor="t" rtlCol="false" tIns="0" lIns="0" bIns="0" rIns="0">
              <a:spAutoFit/>
            </a:bodyPr>
            <a:lstStyle/>
            <a:p>
              <a:pPr>
                <a:lnSpc>
                  <a:spcPts val="9799"/>
                </a:lnSpc>
                <a:spcBef>
                  <a:spcPct val="0"/>
                </a:spcBef>
              </a:pPr>
              <a:r>
                <a:rPr lang="en-US" sz="6999" spc="-139">
                  <a:solidFill>
                    <a:srgbClr val="A066CB"/>
                  </a:solidFill>
                  <a:latin typeface="Fira Sans Medium"/>
                </a:rPr>
                <a:t>Heart Disease</a:t>
              </a:r>
            </a:p>
          </p:txBody>
        </p:sp>
        <p:sp>
          <p:nvSpPr>
            <p:cNvPr name="TextBox 11" id="11"/>
            <p:cNvSpPr txBox="true"/>
            <p:nvPr/>
          </p:nvSpPr>
          <p:spPr>
            <a:xfrm rot="0">
              <a:off x="0" y="1599704"/>
              <a:ext cx="8536542" cy="676275"/>
            </a:xfrm>
            <a:prstGeom prst="rect">
              <a:avLst/>
            </a:prstGeom>
          </p:spPr>
          <p:txBody>
            <a:bodyPr anchor="t" rtlCol="false" tIns="0" lIns="0" bIns="0" rIns="0">
              <a:spAutoFit/>
            </a:bodyPr>
            <a:lstStyle/>
            <a:p>
              <a:pPr algn="l" marL="0" indent="0" lvl="0">
                <a:lnSpc>
                  <a:spcPts val="4200"/>
                </a:lnSpc>
                <a:spcBef>
                  <a:spcPct val="0"/>
                </a:spcBef>
              </a:pPr>
            </a:p>
          </p:txBody>
        </p:sp>
      </p:grpSp>
      <p:sp>
        <p:nvSpPr>
          <p:cNvPr name="AutoShape 12" id="12"/>
          <p:cNvSpPr/>
          <p:nvPr/>
        </p:nvSpPr>
        <p:spPr>
          <a:xfrm rot="-10800000">
            <a:off x="10369499" y="3495635"/>
            <a:ext cx="6402407" cy="0"/>
          </a:xfrm>
          <a:prstGeom prst="line">
            <a:avLst/>
          </a:prstGeom>
          <a:ln cap="rnd" w="28575">
            <a:solidFill>
              <a:srgbClr val="1836B2"/>
            </a:solidFill>
            <a:prstDash val="solid"/>
            <a:headEnd type="none" len="sm" w="sm"/>
            <a:tailEnd type="none" len="sm" w="sm"/>
          </a:ln>
        </p:spPr>
      </p:sp>
      <p:grpSp>
        <p:nvGrpSpPr>
          <p:cNvPr name="Group 13" id="13"/>
          <p:cNvGrpSpPr/>
          <p:nvPr/>
        </p:nvGrpSpPr>
        <p:grpSpPr>
          <a:xfrm rot="0">
            <a:off x="10369499" y="3732583"/>
            <a:ext cx="6402407" cy="1706984"/>
            <a:chOff x="0" y="0"/>
            <a:chExt cx="8536542" cy="2275979"/>
          </a:xfrm>
        </p:grpSpPr>
        <p:sp>
          <p:nvSpPr>
            <p:cNvPr name="TextBox 14" id="14"/>
            <p:cNvSpPr txBox="true"/>
            <p:nvPr/>
          </p:nvSpPr>
          <p:spPr>
            <a:xfrm rot="0">
              <a:off x="0" y="-133350"/>
              <a:ext cx="8536542" cy="1547283"/>
            </a:xfrm>
            <a:prstGeom prst="rect">
              <a:avLst/>
            </a:prstGeom>
          </p:spPr>
          <p:txBody>
            <a:bodyPr anchor="t" rtlCol="false" tIns="0" lIns="0" bIns="0" rIns="0">
              <a:spAutoFit/>
            </a:bodyPr>
            <a:lstStyle/>
            <a:p>
              <a:pPr>
                <a:lnSpc>
                  <a:spcPts val="9799"/>
                </a:lnSpc>
                <a:spcBef>
                  <a:spcPct val="0"/>
                </a:spcBef>
              </a:pPr>
              <a:r>
                <a:rPr lang="en-US" sz="6999" spc="-139">
                  <a:solidFill>
                    <a:srgbClr val="A066CB"/>
                  </a:solidFill>
                  <a:latin typeface="Fira Sans Medium"/>
                </a:rPr>
                <a:t>Liver Disease</a:t>
              </a:r>
            </a:p>
          </p:txBody>
        </p:sp>
        <p:sp>
          <p:nvSpPr>
            <p:cNvPr name="TextBox 15" id="15"/>
            <p:cNvSpPr txBox="true"/>
            <p:nvPr/>
          </p:nvSpPr>
          <p:spPr>
            <a:xfrm rot="0">
              <a:off x="0" y="1599704"/>
              <a:ext cx="8536542" cy="676275"/>
            </a:xfrm>
            <a:prstGeom prst="rect">
              <a:avLst/>
            </a:prstGeom>
          </p:spPr>
          <p:txBody>
            <a:bodyPr anchor="t" rtlCol="false" tIns="0" lIns="0" bIns="0" rIns="0">
              <a:spAutoFit/>
            </a:bodyPr>
            <a:lstStyle/>
            <a:p>
              <a:pPr algn="l" marL="0" indent="0" lvl="0">
                <a:lnSpc>
                  <a:spcPts val="4200"/>
                </a:lnSpc>
                <a:spcBef>
                  <a:spcPct val="0"/>
                </a:spcBef>
              </a:pPr>
            </a:p>
          </p:txBody>
        </p:sp>
      </p:grpSp>
      <p:pic>
        <p:nvPicPr>
          <p:cNvPr name="Picture 16" id="1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true" flipV="false" rot="0">
            <a:off x="-2053973" y="7154437"/>
            <a:ext cx="8370405" cy="4779226"/>
          </a:xfrm>
          <a:prstGeom prst="rect">
            <a:avLst/>
          </a:prstGeom>
        </p:spPr>
      </p:pic>
      <p:sp>
        <p:nvSpPr>
          <p:cNvPr name="AutoShape 17" id="17"/>
          <p:cNvSpPr/>
          <p:nvPr/>
        </p:nvSpPr>
        <p:spPr>
          <a:xfrm rot="-10800000">
            <a:off x="10369499" y="4938574"/>
            <a:ext cx="6402407" cy="0"/>
          </a:xfrm>
          <a:prstGeom prst="line">
            <a:avLst/>
          </a:prstGeom>
          <a:ln cap="rnd" w="28575">
            <a:solidFill>
              <a:srgbClr val="1836B2"/>
            </a:solidFill>
            <a:prstDash val="solid"/>
            <a:headEnd type="none" len="sm" w="sm"/>
            <a:tailEnd type="none" len="sm" w="sm"/>
          </a:ln>
        </p:spPr>
      </p:sp>
      <p:grpSp>
        <p:nvGrpSpPr>
          <p:cNvPr name="Group 18" id="18"/>
          <p:cNvGrpSpPr/>
          <p:nvPr/>
        </p:nvGrpSpPr>
        <p:grpSpPr>
          <a:xfrm rot="0">
            <a:off x="10369499" y="5210733"/>
            <a:ext cx="6402407" cy="2945234"/>
            <a:chOff x="0" y="0"/>
            <a:chExt cx="8536542" cy="3926979"/>
          </a:xfrm>
        </p:grpSpPr>
        <p:sp>
          <p:nvSpPr>
            <p:cNvPr name="TextBox 19" id="19"/>
            <p:cNvSpPr txBox="true"/>
            <p:nvPr/>
          </p:nvSpPr>
          <p:spPr>
            <a:xfrm rot="0">
              <a:off x="0" y="-133350"/>
              <a:ext cx="8536542" cy="3198283"/>
            </a:xfrm>
            <a:prstGeom prst="rect">
              <a:avLst/>
            </a:prstGeom>
          </p:spPr>
          <p:txBody>
            <a:bodyPr anchor="t" rtlCol="false" tIns="0" lIns="0" bIns="0" rIns="0">
              <a:spAutoFit/>
            </a:bodyPr>
            <a:lstStyle/>
            <a:p>
              <a:pPr>
                <a:lnSpc>
                  <a:spcPts val="9799"/>
                </a:lnSpc>
              </a:pPr>
              <a:r>
                <a:rPr lang="en-US" sz="6999" spc="-139">
                  <a:solidFill>
                    <a:srgbClr val="A066CB"/>
                  </a:solidFill>
                  <a:latin typeface="Fira Sans Medium"/>
                </a:rPr>
                <a:t>Maleria</a:t>
              </a:r>
            </a:p>
            <a:p>
              <a:pPr>
                <a:lnSpc>
                  <a:spcPts val="9799"/>
                </a:lnSpc>
                <a:spcBef>
                  <a:spcPct val="0"/>
                </a:spcBef>
              </a:pPr>
            </a:p>
          </p:txBody>
        </p:sp>
        <p:sp>
          <p:nvSpPr>
            <p:cNvPr name="TextBox 20" id="20"/>
            <p:cNvSpPr txBox="true"/>
            <p:nvPr/>
          </p:nvSpPr>
          <p:spPr>
            <a:xfrm rot="0">
              <a:off x="0" y="3250704"/>
              <a:ext cx="8536542" cy="676275"/>
            </a:xfrm>
            <a:prstGeom prst="rect">
              <a:avLst/>
            </a:prstGeom>
          </p:spPr>
          <p:txBody>
            <a:bodyPr anchor="t" rtlCol="false" tIns="0" lIns="0" bIns="0" rIns="0">
              <a:spAutoFit/>
            </a:bodyPr>
            <a:lstStyle/>
            <a:p>
              <a:pPr algn="l" marL="0" indent="0" lvl="0">
                <a:lnSpc>
                  <a:spcPts val="4200"/>
                </a:lnSpc>
                <a:spcBef>
                  <a:spcPct val="0"/>
                </a:spcBef>
              </a:pPr>
            </a:p>
          </p:txBody>
        </p:sp>
      </p:grpSp>
      <p:grpSp>
        <p:nvGrpSpPr>
          <p:cNvPr name="Group 21" id="21"/>
          <p:cNvGrpSpPr/>
          <p:nvPr/>
        </p:nvGrpSpPr>
        <p:grpSpPr>
          <a:xfrm rot="0">
            <a:off x="10369499" y="6683350"/>
            <a:ext cx="6402407" cy="2945234"/>
            <a:chOff x="0" y="0"/>
            <a:chExt cx="8536542" cy="3926979"/>
          </a:xfrm>
        </p:grpSpPr>
        <p:sp>
          <p:nvSpPr>
            <p:cNvPr name="TextBox 22" id="22"/>
            <p:cNvSpPr txBox="true"/>
            <p:nvPr/>
          </p:nvSpPr>
          <p:spPr>
            <a:xfrm rot="0">
              <a:off x="0" y="-133350"/>
              <a:ext cx="8536542" cy="3198283"/>
            </a:xfrm>
            <a:prstGeom prst="rect">
              <a:avLst/>
            </a:prstGeom>
          </p:spPr>
          <p:txBody>
            <a:bodyPr anchor="t" rtlCol="false" tIns="0" lIns="0" bIns="0" rIns="0">
              <a:spAutoFit/>
            </a:bodyPr>
            <a:lstStyle/>
            <a:p>
              <a:pPr>
                <a:lnSpc>
                  <a:spcPts val="9799"/>
                </a:lnSpc>
              </a:pPr>
              <a:r>
                <a:rPr lang="en-US" sz="6999" spc="-139">
                  <a:solidFill>
                    <a:srgbClr val="A066CB"/>
                  </a:solidFill>
                  <a:latin typeface="Fira Sans Medium"/>
                </a:rPr>
                <a:t>Pneumonia</a:t>
              </a:r>
            </a:p>
            <a:p>
              <a:pPr>
                <a:lnSpc>
                  <a:spcPts val="9799"/>
                </a:lnSpc>
                <a:spcBef>
                  <a:spcPct val="0"/>
                </a:spcBef>
              </a:pPr>
            </a:p>
          </p:txBody>
        </p:sp>
        <p:sp>
          <p:nvSpPr>
            <p:cNvPr name="TextBox 23" id="23"/>
            <p:cNvSpPr txBox="true"/>
            <p:nvPr/>
          </p:nvSpPr>
          <p:spPr>
            <a:xfrm rot="0">
              <a:off x="0" y="3250704"/>
              <a:ext cx="8536542" cy="676275"/>
            </a:xfrm>
            <a:prstGeom prst="rect">
              <a:avLst/>
            </a:prstGeom>
          </p:spPr>
          <p:txBody>
            <a:bodyPr anchor="t" rtlCol="false" tIns="0" lIns="0" bIns="0" rIns="0">
              <a:spAutoFit/>
            </a:bodyPr>
            <a:lstStyle/>
            <a:p>
              <a:pPr algn="l" marL="0" indent="0" lvl="0">
                <a:lnSpc>
                  <a:spcPts val="4200"/>
                </a:lnSpc>
                <a:spcBef>
                  <a:spcPct val="0"/>
                </a:spcBef>
              </a:pPr>
            </a:p>
          </p:txBody>
        </p:sp>
      </p:grpSp>
      <p:sp>
        <p:nvSpPr>
          <p:cNvPr name="AutoShape 24" id="24"/>
          <p:cNvSpPr/>
          <p:nvPr/>
        </p:nvSpPr>
        <p:spPr>
          <a:xfrm rot="-10800000">
            <a:off x="10369499" y="6478423"/>
            <a:ext cx="6402407" cy="0"/>
          </a:xfrm>
          <a:prstGeom prst="line">
            <a:avLst/>
          </a:prstGeom>
          <a:ln cap="rnd" w="28575">
            <a:solidFill>
              <a:srgbClr val="1836B2"/>
            </a:solidFill>
            <a:prstDash val="solid"/>
            <a:headEnd type="none" len="sm" w="sm"/>
            <a:tailEnd type="none" len="sm" w="sm"/>
          </a:ln>
        </p:spPr>
      </p:sp>
      <p:sp>
        <p:nvSpPr>
          <p:cNvPr name="AutoShape 25" id="25"/>
          <p:cNvSpPr/>
          <p:nvPr/>
        </p:nvSpPr>
        <p:spPr>
          <a:xfrm rot="-10800000">
            <a:off x="10369499" y="7933443"/>
            <a:ext cx="6402407" cy="0"/>
          </a:xfrm>
          <a:prstGeom prst="line">
            <a:avLst/>
          </a:prstGeom>
          <a:ln cap="rnd" w="28575">
            <a:solidFill>
              <a:srgbClr val="1836B2"/>
            </a:solidFill>
            <a:prstDash val="solid"/>
            <a:headEnd type="none" len="sm" w="sm"/>
            <a:tailEnd type="none" len="sm" w="sm"/>
          </a:ln>
        </p:spPr>
      </p:sp>
      <p:grpSp>
        <p:nvGrpSpPr>
          <p:cNvPr name="Group 26" id="26"/>
          <p:cNvGrpSpPr/>
          <p:nvPr/>
        </p:nvGrpSpPr>
        <p:grpSpPr>
          <a:xfrm rot="0">
            <a:off x="10369499" y="8155967"/>
            <a:ext cx="6402407" cy="2952855"/>
            <a:chOff x="0" y="0"/>
            <a:chExt cx="8536542" cy="3937139"/>
          </a:xfrm>
        </p:grpSpPr>
        <p:sp>
          <p:nvSpPr>
            <p:cNvPr name="TextBox 27" id="27"/>
            <p:cNvSpPr txBox="true"/>
            <p:nvPr/>
          </p:nvSpPr>
          <p:spPr>
            <a:xfrm rot="0">
              <a:off x="0" y="-133350"/>
              <a:ext cx="8536542" cy="3208444"/>
            </a:xfrm>
            <a:prstGeom prst="rect">
              <a:avLst/>
            </a:prstGeom>
          </p:spPr>
          <p:txBody>
            <a:bodyPr anchor="t" rtlCol="false" tIns="0" lIns="0" bIns="0" rIns="0">
              <a:spAutoFit/>
            </a:bodyPr>
            <a:lstStyle/>
            <a:p>
              <a:pPr>
                <a:lnSpc>
                  <a:spcPts val="9799"/>
                </a:lnSpc>
              </a:pPr>
              <a:r>
                <a:rPr lang="en-US" sz="6999" spc="-139">
                  <a:solidFill>
                    <a:srgbClr val="A066CB"/>
                  </a:solidFill>
                  <a:latin typeface="Fira Sans Medium"/>
                </a:rPr>
                <a:t>Diabetes</a:t>
              </a:r>
            </a:p>
            <a:p>
              <a:pPr>
                <a:lnSpc>
                  <a:spcPts val="9799"/>
                </a:lnSpc>
                <a:spcBef>
                  <a:spcPct val="0"/>
                </a:spcBef>
              </a:pPr>
            </a:p>
          </p:txBody>
        </p:sp>
        <p:sp>
          <p:nvSpPr>
            <p:cNvPr name="TextBox 28" id="28"/>
            <p:cNvSpPr txBox="true"/>
            <p:nvPr/>
          </p:nvSpPr>
          <p:spPr>
            <a:xfrm rot="0">
              <a:off x="0" y="3260864"/>
              <a:ext cx="8536542" cy="676275"/>
            </a:xfrm>
            <a:prstGeom prst="rect">
              <a:avLst/>
            </a:prstGeom>
          </p:spPr>
          <p:txBody>
            <a:bodyPr anchor="t" rtlCol="false" tIns="0" lIns="0" bIns="0" rIns="0">
              <a:spAutoFit/>
            </a:bodyPr>
            <a:lstStyle/>
            <a:p>
              <a:pPr algn="l" marL="0" indent="0" lvl="0">
                <a:lnSpc>
                  <a:spcPts val="4200"/>
                </a:lnSpc>
                <a:spcBef>
                  <a:spcPct val="0"/>
                </a:spcBef>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false" flipV="false" rot="0">
            <a:off x="12038446" y="-2389613"/>
            <a:ext cx="8370405" cy="4779226"/>
          </a:xfrm>
          <a:prstGeom prst="rect">
            <a:avLst/>
          </a:prstGeom>
        </p:spPr>
      </p:pic>
      <p:grpSp>
        <p:nvGrpSpPr>
          <p:cNvPr name="Group 3" id="3"/>
          <p:cNvGrpSpPr/>
          <p:nvPr/>
        </p:nvGrpSpPr>
        <p:grpSpPr>
          <a:xfrm rot="0">
            <a:off x="680652" y="9515874"/>
            <a:ext cx="16926697" cy="1542251"/>
            <a:chOff x="0" y="0"/>
            <a:chExt cx="58960502" cy="5372100"/>
          </a:xfrm>
        </p:grpSpPr>
        <p:sp>
          <p:nvSpPr>
            <p:cNvPr name="Freeform 4" id="4"/>
            <p:cNvSpPr/>
            <p:nvPr/>
          </p:nvSpPr>
          <p:spPr>
            <a:xfrm>
              <a:off x="0" y="0"/>
              <a:ext cx="58960500" cy="5372100"/>
            </a:xfrm>
            <a:custGeom>
              <a:avLst/>
              <a:gdLst/>
              <a:ahLst/>
              <a:cxnLst/>
              <a:rect r="r" b="b" t="t" l="l"/>
              <a:pathLst>
                <a:path h="5372100" w="58960500">
                  <a:moveTo>
                    <a:pt x="57409829" y="0"/>
                  </a:moveTo>
                  <a:lnTo>
                    <a:pt x="1550670" y="0"/>
                  </a:lnTo>
                  <a:lnTo>
                    <a:pt x="0" y="2686050"/>
                  </a:lnTo>
                  <a:lnTo>
                    <a:pt x="1550670" y="5372100"/>
                  </a:lnTo>
                  <a:lnTo>
                    <a:pt x="57409829" y="5372100"/>
                  </a:lnTo>
                  <a:lnTo>
                    <a:pt x="58960500" y="2686050"/>
                  </a:lnTo>
                  <a:lnTo>
                    <a:pt x="57409829" y="0"/>
                  </a:lnTo>
                  <a:close/>
                </a:path>
              </a:pathLst>
            </a:custGeom>
            <a:solidFill>
              <a:srgbClr val="A066CB"/>
            </a:solidFill>
          </p:spPr>
        </p:sp>
      </p:grpSp>
      <p:sp>
        <p:nvSpPr>
          <p:cNvPr name="AutoShape 5" id="5"/>
          <p:cNvSpPr/>
          <p:nvPr/>
        </p:nvSpPr>
        <p:spPr>
          <a:xfrm rot="-5400000">
            <a:off x="7472964" y="6840788"/>
            <a:ext cx="2758210" cy="0"/>
          </a:xfrm>
          <a:prstGeom prst="line">
            <a:avLst/>
          </a:prstGeom>
          <a:ln cap="rnd" w="76200">
            <a:solidFill>
              <a:srgbClr val="86C7ED"/>
            </a:solidFill>
            <a:prstDash val="sysDot"/>
            <a:headEnd type="none" len="sm" w="sm"/>
            <a:tailEnd type="none" len="sm" w="sm"/>
          </a:ln>
        </p:spPr>
      </p:sp>
      <p:pic>
        <p:nvPicPr>
          <p:cNvPr name="Picture 6" id="6"/>
          <p:cNvPicPr>
            <a:picLocks noChangeAspect="true"/>
          </p:cNvPicPr>
          <p:nvPr/>
        </p:nvPicPr>
        <p:blipFill>
          <a:blip r:embed="rId4"/>
          <a:srcRect l="0" t="0" r="0" b="0"/>
          <a:stretch>
            <a:fillRect/>
          </a:stretch>
        </p:blipFill>
        <p:spPr>
          <a:xfrm flipH="false" flipV="false" rot="0">
            <a:off x="15823301" y="544902"/>
            <a:ext cx="1320974" cy="1168554"/>
          </a:xfrm>
          <a:prstGeom prst="rect">
            <a:avLst/>
          </a:prstGeom>
        </p:spPr>
      </p:pic>
      <p:grpSp>
        <p:nvGrpSpPr>
          <p:cNvPr name="Group 7" id="7"/>
          <p:cNvGrpSpPr/>
          <p:nvPr/>
        </p:nvGrpSpPr>
        <p:grpSpPr>
          <a:xfrm rot="0">
            <a:off x="1359596" y="1284753"/>
            <a:ext cx="9448602" cy="2209721"/>
            <a:chOff x="0" y="0"/>
            <a:chExt cx="12598136" cy="2946294"/>
          </a:xfrm>
        </p:grpSpPr>
        <p:sp>
          <p:nvSpPr>
            <p:cNvPr name="TextBox 8" id="8"/>
            <p:cNvSpPr txBox="true"/>
            <p:nvPr/>
          </p:nvSpPr>
          <p:spPr>
            <a:xfrm rot="0">
              <a:off x="0" y="95250"/>
              <a:ext cx="12598136" cy="1928283"/>
            </a:xfrm>
            <a:prstGeom prst="rect">
              <a:avLst/>
            </a:prstGeom>
          </p:spPr>
          <p:txBody>
            <a:bodyPr anchor="t" rtlCol="false" tIns="0" lIns="0" bIns="0" rIns="0">
              <a:spAutoFit/>
            </a:bodyPr>
            <a:lstStyle/>
            <a:p>
              <a:pPr>
                <a:lnSpc>
                  <a:spcPts val="10999"/>
                </a:lnSpc>
              </a:pPr>
              <a:r>
                <a:rPr lang="en-US" sz="9999">
                  <a:solidFill>
                    <a:srgbClr val="1836B2"/>
                  </a:solidFill>
                  <a:latin typeface="Fira Sans Medium Bold"/>
                </a:rPr>
                <a:t>Target Market</a:t>
              </a:r>
            </a:p>
          </p:txBody>
        </p:sp>
        <p:sp>
          <p:nvSpPr>
            <p:cNvPr name="TextBox 9" id="9"/>
            <p:cNvSpPr txBox="true"/>
            <p:nvPr/>
          </p:nvSpPr>
          <p:spPr>
            <a:xfrm rot="0">
              <a:off x="0" y="2270019"/>
              <a:ext cx="12598136" cy="6762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People who can't visit to hospitals</a:t>
              </a:r>
            </a:p>
          </p:txBody>
        </p:sp>
      </p:grpSp>
      <p:grpSp>
        <p:nvGrpSpPr>
          <p:cNvPr name="Group 10" id="10"/>
          <p:cNvGrpSpPr/>
          <p:nvPr/>
        </p:nvGrpSpPr>
        <p:grpSpPr>
          <a:xfrm rot="0">
            <a:off x="1359596" y="6021638"/>
            <a:ext cx="5734253" cy="1714500"/>
            <a:chOff x="0" y="0"/>
            <a:chExt cx="7645671" cy="2286000"/>
          </a:xfrm>
        </p:grpSpPr>
        <p:sp>
          <p:nvSpPr>
            <p:cNvPr name="TextBox 11" id="11"/>
            <p:cNvSpPr txBox="true"/>
            <p:nvPr/>
          </p:nvSpPr>
          <p:spPr>
            <a:xfrm rot="0">
              <a:off x="0" y="898525"/>
              <a:ext cx="7645671" cy="13874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People who are aged and cannot visit to hospitals. </a:t>
              </a:r>
            </a:p>
          </p:txBody>
        </p:sp>
        <p:sp>
          <p:nvSpPr>
            <p:cNvPr name="TextBox 12" id="12"/>
            <p:cNvSpPr txBox="true"/>
            <p:nvPr/>
          </p:nvSpPr>
          <p:spPr>
            <a:xfrm rot="0">
              <a:off x="0" y="-9525"/>
              <a:ext cx="7645671" cy="720725"/>
            </a:xfrm>
            <a:prstGeom prst="rect">
              <a:avLst/>
            </a:prstGeom>
          </p:spPr>
          <p:txBody>
            <a:bodyPr anchor="t" rtlCol="false" tIns="0" lIns="0" bIns="0" rIns="0">
              <a:spAutoFit/>
            </a:bodyPr>
            <a:lstStyle/>
            <a:p>
              <a:pPr>
                <a:lnSpc>
                  <a:spcPts val="4200"/>
                </a:lnSpc>
              </a:pPr>
              <a:r>
                <a:rPr lang="en-US" sz="3500" spc="105">
                  <a:solidFill>
                    <a:srgbClr val="1836B2"/>
                  </a:solidFill>
                  <a:latin typeface="Fira Sans Bold Bold"/>
                </a:rPr>
                <a:t>Aged People</a:t>
              </a:r>
            </a:p>
          </p:txBody>
        </p:sp>
      </p:grpSp>
      <p:grpSp>
        <p:nvGrpSpPr>
          <p:cNvPr name="Group 13" id="13"/>
          <p:cNvGrpSpPr/>
          <p:nvPr/>
        </p:nvGrpSpPr>
        <p:grpSpPr>
          <a:xfrm rot="0">
            <a:off x="10610289" y="5954963"/>
            <a:ext cx="5734253" cy="2247900"/>
            <a:chOff x="0" y="0"/>
            <a:chExt cx="7645671" cy="2997200"/>
          </a:xfrm>
        </p:grpSpPr>
        <p:sp>
          <p:nvSpPr>
            <p:cNvPr name="TextBox 14" id="14"/>
            <p:cNvSpPr txBox="true"/>
            <p:nvPr/>
          </p:nvSpPr>
          <p:spPr>
            <a:xfrm rot="0">
              <a:off x="0" y="898525"/>
              <a:ext cx="7645671" cy="20986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Physically disabled people who can't reach out to hospitals or dispensaries.</a:t>
              </a:r>
            </a:p>
          </p:txBody>
        </p:sp>
        <p:sp>
          <p:nvSpPr>
            <p:cNvPr name="TextBox 15" id="15"/>
            <p:cNvSpPr txBox="true"/>
            <p:nvPr/>
          </p:nvSpPr>
          <p:spPr>
            <a:xfrm rot="0">
              <a:off x="0" y="-9525"/>
              <a:ext cx="7645671" cy="720725"/>
            </a:xfrm>
            <a:prstGeom prst="rect">
              <a:avLst/>
            </a:prstGeom>
          </p:spPr>
          <p:txBody>
            <a:bodyPr anchor="t" rtlCol="false" tIns="0" lIns="0" bIns="0" rIns="0">
              <a:spAutoFit/>
            </a:bodyPr>
            <a:lstStyle/>
            <a:p>
              <a:pPr>
                <a:lnSpc>
                  <a:spcPts val="4200"/>
                </a:lnSpc>
              </a:pPr>
              <a:r>
                <a:rPr lang="en-US" sz="3500" spc="105">
                  <a:solidFill>
                    <a:srgbClr val="1836B2"/>
                  </a:solidFill>
                  <a:latin typeface="Fira Sans Bold Bold"/>
                </a:rPr>
                <a:t>Handicapped </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DAEr9R052JM</dc:identifier>
  <dcterms:modified xsi:type="dcterms:W3CDTF">2011-08-01T06:04:30Z</dcterms:modified>
  <cp:revision>1</cp:revision>
  <dc:title>LordGeeks 2m</dc:title>
</cp:coreProperties>
</file>

<file path=docProps/thumbnail.jpeg>
</file>